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3" r:id="rId3"/>
    <p:sldMasterId id="2147483680" r:id="rId4"/>
  </p:sldMasterIdLst>
  <p:notesMasterIdLst>
    <p:notesMasterId r:id="rId9"/>
  </p:notesMasterIdLst>
  <p:sldIdLst>
    <p:sldId id="256" r:id="rId5"/>
    <p:sldId id="259" r:id="rId6"/>
    <p:sldId id="271" r:id="rId7"/>
    <p:sldId id="261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103" autoAdjust="0"/>
  </p:normalViewPr>
  <p:slideViewPr>
    <p:cSldViewPr snapToGrid="0">
      <p:cViewPr varScale="1">
        <p:scale>
          <a:sx n="90" d="100"/>
          <a:sy n="90" d="100"/>
        </p:scale>
        <p:origin x="12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86B616-1629-4122-AB93-9970D1D2BF1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2B0776-67B7-4B8F-8AE3-46127B1AE23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1. Assess behavioral health in Columbia County</a:t>
          </a:r>
        </a:p>
      </dgm:t>
    </dgm:pt>
    <dgm:pt modelId="{19918481-AB7D-4B62-8AC1-4B86FADDCFF4}" type="parTrans" cxnId="{4870BD3E-EB29-483F-AA37-1178CECEA3ED}">
      <dgm:prSet/>
      <dgm:spPr/>
      <dgm:t>
        <a:bodyPr/>
        <a:lstStyle/>
        <a:p>
          <a:endParaRPr lang="en-US"/>
        </a:p>
      </dgm:t>
    </dgm:pt>
    <dgm:pt modelId="{EB3325E7-0B7D-4C61-B75B-17CB6FF95073}" type="sibTrans" cxnId="{4870BD3E-EB29-483F-AA37-1178CECEA3ED}">
      <dgm:prSet/>
      <dgm:spPr/>
      <dgm:t>
        <a:bodyPr/>
        <a:lstStyle/>
        <a:p>
          <a:endParaRPr lang="en-US"/>
        </a:p>
      </dgm:t>
    </dgm:pt>
    <dgm:pt modelId="{A5B49937-BAAE-480B-B3F2-F0E8C892EBF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2. Inventory programs, services, and actions</a:t>
          </a:r>
        </a:p>
      </dgm:t>
    </dgm:pt>
    <dgm:pt modelId="{1EA0A673-8E6B-49D7-BF39-49130E30FAD0}" type="parTrans" cxnId="{3AEA875B-CABB-47F2-8A0F-98CB8B33AEA0}">
      <dgm:prSet/>
      <dgm:spPr/>
      <dgm:t>
        <a:bodyPr/>
        <a:lstStyle/>
        <a:p>
          <a:endParaRPr lang="en-US"/>
        </a:p>
      </dgm:t>
    </dgm:pt>
    <dgm:pt modelId="{D5F7EC3E-3E7C-44AA-BDDA-AA86947F266A}" type="sibTrans" cxnId="{3AEA875B-CABB-47F2-8A0F-98CB8B33AEA0}">
      <dgm:prSet/>
      <dgm:spPr/>
      <dgm:t>
        <a:bodyPr/>
        <a:lstStyle/>
        <a:p>
          <a:endParaRPr lang="en-US"/>
        </a:p>
      </dgm:t>
    </dgm:pt>
    <dgm:pt modelId="{8CC1EFEA-A213-468D-974C-91A8118C13E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3. Assess strengths and gaps</a:t>
          </a:r>
        </a:p>
      </dgm:t>
    </dgm:pt>
    <dgm:pt modelId="{ECA5AAC6-1FE7-4CC0-8A86-315C77F85265}" type="parTrans" cxnId="{EBB98AE7-F20B-4B67-A2AF-082B55F1605D}">
      <dgm:prSet/>
      <dgm:spPr/>
      <dgm:t>
        <a:bodyPr/>
        <a:lstStyle/>
        <a:p>
          <a:endParaRPr lang="en-US"/>
        </a:p>
      </dgm:t>
    </dgm:pt>
    <dgm:pt modelId="{F40A908E-EEF9-4104-94F6-9B404BFD1EE6}" type="sibTrans" cxnId="{EBB98AE7-F20B-4B67-A2AF-082B55F1605D}">
      <dgm:prSet/>
      <dgm:spPr/>
      <dgm:t>
        <a:bodyPr/>
        <a:lstStyle/>
        <a:p>
          <a:endParaRPr lang="en-US"/>
        </a:p>
      </dgm:t>
    </dgm:pt>
    <dgm:pt modelId="{1FC4FC9B-90E4-4EB3-A0BE-752A3D66D0B9}">
      <dgm:prSet phldrT="[Text]"/>
      <dgm:spPr/>
      <dgm:t>
        <a:bodyPr/>
        <a:lstStyle/>
        <a:p>
          <a:r>
            <a:rPr lang="en-US" dirty="0">
              <a:solidFill>
                <a:schemeClr val="accent2"/>
              </a:solidFill>
              <a:latin typeface="Stratum2 Black" panose="020B0506030000020004" pitchFamily="34" charset="0"/>
            </a:rPr>
            <a:t>4. Identify solutions and create priorities for action</a:t>
          </a:r>
        </a:p>
      </dgm:t>
    </dgm:pt>
    <dgm:pt modelId="{3A092271-958B-40E2-A355-8EDA0CB910B2}" type="parTrans" cxnId="{1BA75EC2-90FD-498D-A007-3BA45BE90723}">
      <dgm:prSet/>
      <dgm:spPr/>
      <dgm:t>
        <a:bodyPr/>
        <a:lstStyle/>
        <a:p>
          <a:endParaRPr lang="en-US"/>
        </a:p>
      </dgm:t>
    </dgm:pt>
    <dgm:pt modelId="{E2AD021C-766D-4A78-BF8C-E9C9E9B1AB23}" type="sibTrans" cxnId="{1BA75EC2-90FD-498D-A007-3BA45BE90723}">
      <dgm:prSet/>
      <dgm:spPr/>
      <dgm:t>
        <a:bodyPr/>
        <a:lstStyle/>
        <a:p>
          <a:endParaRPr lang="en-US"/>
        </a:p>
      </dgm:t>
    </dgm:pt>
    <dgm:pt modelId="{478A56BB-0235-4361-829F-9C29B6E1A010}" type="pres">
      <dgm:prSet presAssocID="{B786B616-1629-4122-AB93-9970D1D2BF19}" presName="Name0" presStyleCnt="0">
        <dgm:presLayoutVars>
          <dgm:chMax val="4"/>
          <dgm:resizeHandles val="exact"/>
        </dgm:presLayoutVars>
      </dgm:prSet>
      <dgm:spPr/>
    </dgm:pt>
    <dgm:pt modelId="{87B374EA-FA40-4208-9434-4FFC6E7F8999}" type="pres">
      <dgm:prSet presAssocID="{B786B616-1629-4122-AB93-9970D1D2BF19}" presName="ellipse" presStyleLbl="trBgShp" presStyleIdx="0" presStyleCnt="1"/>
      <dgm:spPr>
        <a:solidFill>
          <a:schemeClr val="accent3">
            <a:alpha val="40000"/>
          </a:schemeClr>
        </a:solidFill>
      </dgm:spPr>
    </dgm:pt>
    <dgm:pt modelId="{EEE4CFD4-1955-43FC-98A8-E8FB37BEFF10}" type="pres">
      <dgm:prSet presAssocID="{B786B616-1629-4122-AB93-9970D1D2BF19}" presName="arrow1" presStyleLbl="fgShp" presStyleIdx="0" presStyleCnt="1" custLinFactNeighborY="28788"/>
      <dgm:spPr>
        <a:solidFill>
          <a:schemeClr val="tx2"/>
        </a:solidFill>
      </dgm:spPr>
    </dgm:pt>
    <dgm:pt modelId="{710F61D5-BFBA-4988-A846-D9FCC26645AC}" type="pres">
      <dgm:prSet presAssocID="{B786B616-1629-4122-AB93-9970D1D2BF19}" presName="rectangle" presStyleLbl="revTx" presStyleIdx="0" presStyleCnt="1" custScaleX="180072">
        <dgm:presLayoutVars>
          <dgm:bulletEnabled val="1"/>
        </dgm:presLayoutVars>
      </dgm:prSet>
      <dgm:spPr/>
    </dgm:pt>
    <dgm:pt modelId="{7AFA5A0A-F8BE-4201-9BA2-69A0D3CCE363}" type="pres">
      <dgm:prSet presAssocID="{A5B49937-BAAE-480B-B3F2-F0E8C892EBF5}" presName="item1" presStyleLbl="node1" presStyleIdx="0" presStyleCnt="3">
        <dgm:presLayoutVars>
          <dgm:bulletEnabled val="1"/>
        </dgm:presLayoutVars>
      </dgm:prSet>
      <dgm:spPr/>
    </dgm:pt>
    <dgm:pt modelId="{BEEF0F0C-BFB0-4831-AA7B-8AC58AFE5A17}" type="pres">
      <dgm:prSet presAssocID="{8CC1EFEA-A213-468D-974C-91A8118C13E2}" presName="item2" presStyleLbl="node1" presStyleIdx="1" presStyleCnt="3">
        <dgm:presLayoutVars>
          <dgm:bulletEnabled val="1"/>
        </dgm:presLayoutVars>
      </dgm:prSet>
      <dgm:spPr/>
    </dgm:pt>
    <dgm:pt modelId="{C2019724-9E75-47E8-8014-D5297DAACA03}" type="pres">
      <dgm:prSet presAssocID="{1FC4FC9B-90E4-4EB3-A0BE-752A3D66D0B9}" presName="item3" presStyleLbl="node1" presStyleIdx="2" presStyleCnt="3" custAng="0" custLinFactNeighborX="0">
        <dgm:presLayoutVars>
          <dgm:bulletEnabled val="1"/>
        </dgm:presLayoutVars>
      </dgm:prSet>
      <dgm:spPr/>
    </dgm:pt>
    <dgm:pt modelId="{A7440678-6189-4AC5-99D7-ADE0A5782BD3}" type="pres">
      <dgm:prSet presAssocID="{B786B616-1629-4122-AB93-9970D1D2BF19}" presName="funnel" presStyleLbl="trAlignAcc1" presStyleIdx="0" presStyleCnt="1" custLinFactNeighborY="4113"/>
      <dgm:spPr>
        <a:ln>
          <a:solidFill>
            <a:schemeClr val="bg2"/>
          </a:solidFill>
        </a:ln>
      </dgm:spPr>
    </dgm:pt>
  </dgm:ptLst>
  <dgm:cxnLst>
    <dgm:cxn modelId="{DFE9D90C-BC5E-42BD-B96E-30135D48CBA6}" type="presOf" srcId="{1FC4FC9B-90E4-4EB3-A0BE-752A3D66D0B9}" destId="{710F61D5-BFBA-4988-A846-D9FCC26645AC}" srcOrd="0" destOrd="0" presId="urn:microsoft.com/office/officeart/2005/8/layout/funnel1"/>
    <dgm:cxn modelId="{7090391B-0E19-4533-B1A6-A93573D2CE91}" type="presOf" srcId="{EE2B0776-67B7-4B8F-8AE3-46127B1AE232}" destId="{C2019724-9E75-47E8-8014-D5297DAACA03}" srcOrd="0" destOrd="0" presId="urn:microsoft.com/office/officeart/2005/8/layout/funnel1"/>
    <dgm:cxn modelId="{BA8ED52F-EE14-4270-BEA8-E697B41F5F55}" type="presOf" srcId="{A5B49937-BAAE-480B-B3F2-F0E8C892EBF5}" destId="{BEEF0F0C-BFB0-4831-AA7B-8AC58AFE5A17}" srcOrd="0" destOrd="0" presId="urn:microsoft.com/office/officeart/2005/8/layout/funnel1"/>
    <dgm:cxn modelId="{4870BD3E-EB29-483F-AA37-1178CECEA3ED}" srcId="{B786B616-1629-4122-AB93-9970D1D2BF19}" destId="{EE2B0776-67B7-4B8F-8AE3-46127B1AE232}" srcOrd="0" destOrd="0" parTransId="{19918481-AB7D-4B62-8AC1-4B86FADDCFF4}" sibTransId="{EB3325E7-0B7D-4C61-B75B-17CB6FF95073}"/>
    <dgm:cxn modelId="{3AEA875B-CABB-47F2-8A0F-98CB8B33AEA0}" srcId="{B786B616-1629-4122-AB93-9970D1D2BF19}" destId="{A5B49937-BAAE-480B-B3F2-F0E8C892EBF5}" srcOrd="1" destOrd="0" parTransId="{1EA0A673-8E6B-49D7-BF39-49130E30FAD0}" sibTransId="{D5F7EC3E-3E7C-44AA-BDDA-AA86947F266A}"/>
    <dgm:cxn modelId="{B48C0ABC-185B-44EE-848E-8D9F9FDE5A03}" type="presOf" srcId="{8CC1EFEA-A213-468D-974C-91A8118C13E2}" destId="{7AFA5A0A-F8BE-4201-9BA2-69A0D3CCE363}" srcOrd="0" destOrd="0" presId="urn:microsoft.com/office/officeart/2005/8/layout/funnel1"/>
    <dgm:cxn modelId="{1BA75EC2-90FD-498D-A007-3BA45BE90723}" srcId="{B786B616-1629-4122-AB93-9970D1D2BF19}" destId="{1FC4FC9B-90E4-4EB3-A0BE-752A3D66D0B9}" srcOrd="3" destOrd="0" parTransId="{3A092271-958B-40E2-A355-8EDA0CB910B2}" sibTransId="{E2AD021C-766D-4A78-BF8C-E9C9E9B1AB23}"/>
    <dgm:cxn modelId="{EBB98AE7-F20B-4B67-A2AF-082B55F1605D}" srcId="{B786B616-1629-4122-AB93-9970D1D2BF19}" destId="{8CC1EFEA-A213-468D-974C-91A8118C13E2}" srcOrd="2" destOrd="0" parTransId="{ECA5AAC6-1FE7-4CC0-8A86-315C77F85265}" sibTransId="{F40A908E-EEF9-4104-94F6-9B404BFD1EE6}"/>
    <dgm:cxn modelId="{32EE88F7-76D9-47D0-BDB0-ABB469D91435}" type="presOf" srcId="{B786B616-1629-4122-AB93-9970D1D2BF19}" destId="{478A56BB-0235-4361-829F-9C29B6E1A010}" srcOrd="0" destOrd="0" presId="urn:microsoft.com/office/officeart/2005/8/layout/funnel1"/>
    <dgm:cxn modelId="{1BF416D8-96B6-4B12-B27F-4DF4612EBE20}" type="presParOf" srcId="{478A56BB-0235-4361-829F-9C29B6E1A010}" destId="{87B374EA-FA40-4208-9434-4FFC6E7F8999}" srcOrd="0" destOrd="0" presId="urn:microsoft.com/office/officeart/2005/8/layout/funnel1"/>
    <dgm:cxn modelId="{20FFAD7E-84AF-4D00-8850-15D1FC4254FC}" type="presParOf" srcId="{478A56BB-0235-4361-829F-9C29B6E1A010}" destId="{EEE4CFD4-1955-43FC-98A8-E8FB37BEFF10}" srcOrd="1" destOrd="0" presId="urn:microsoft.com/office/officeart/2005/8/layout/funnel1"/>
    <dgm:cxn modelId="{0D2D4C33-6B18-490B-BC65-348D1BA084FA}" type="presParOf" srcId="{478A56BB-0235-4361-829F-9C29B6E1A010}" destId="{710F61D5-BFBA-4988-A846-D9FCC26645AC}" srcOrd="2" destOrd="0" presId="urn:microsoft.com/office/officeart/2005/8/layout/funnel1"/>
    <dgm:cxn modelId="{F4004F2C-1C32-4E2B-82A8-61F4BE53DDF6}" type="presParOf" srcId="{478A56BB-0235-4361-829F-9C29B6E1A010}" destId="{7AFA5A0A-F8BE-4201-9BA2-69A0D3CCE363}" srcOrd="3" destOrd="0" presId="urn:microsoft.com/office/officeart/2005/8/layout/funnel1"/>
    <dgm:cxn modelId="{77965FDA-926D-4505-BA6C-90CBBB4C4725}" type="presParOf" srcId="{478A56BB-0235-4361-829F-9C29B6E1A010}" destId="{BEEF0F0C-BFB0-4831-AA7B-8AC58AFE5A17}" srcOrd="4" destOrd="0" presId="urn:microsoft.com/office/officeart/2005/8/layout/funnel1"/>
    <dgm:cxn modelId="{99130680-A36D-4B0D-A33E-4F49638561D6}" type="presParOf" srcId="{478A56BB-0235-4361-829F-9C29B6E1A010}" destId="{C2019724-9E75-47E8-8014-D5297DAACA03}" srcOrd="5" destOrd="0" presId="urn:microsoft.com/office/officeart/2005/8/layout/funnel1"/>
    <dgm:cxn modelId="{FEA85409-E7F6-46DB-8630-E31A7587393C}" type="presParOf" srcId="{478A56BB-0235-4361-829F-9C29B6E1A010}" destId="{A7440678-6189-4AC5-99D7-ADE0A5782BD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374EA-FA40-4208-9434-4FFC6E7F8999}">
      <dsp:nvSpPr>
        <dsp:cNvPr id="0" name=""/>
        <dsp:cNvSpPr/>
      </dsp:nvSpPr>
      <dsp:spPr>
        <a:xfrm>
          <a:off x="3322796" y="278606"/>
          <a:ext cx="5529262" cy="1920240"/>
        </a:xfrm>
        <a:prstGeom prst="ellipse">
          <a:avLst/>
        </a:prstGeom>
        <a:solidFill>
          <a:schemeClr val="accent3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4CFD4-1955-43FC-98A8-E8FB37BEFF10}">
      <dsp:nvSpPr>
        <dsp:cNvPr id="0" name=""/>
        <dsp:cNvSpPr/>
      </dsp:nvSpPr>
      <dsp:spPr>
        <a:xfrm>
          <a:off x="5560218" y="5178050"/>
          <a:ext cx="1071562" cy="685800"/>
        </a:xfrm>
        <a:prstGeom prst="downArrow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F61D5-BFBA-4988-A846-D9FCC26645AC}">
      <dsp:nvSpPr>
        <dsp:cNvPr id="0" name=""/>
        <dsp:cNvSpPr/>
      </dsp:nvSpPr>
      <dsp:spPr>
        <a:xfrm>
          <a:off x="1464998" y="5529262"/>
          <a:ext cx="9262003" cy="128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2"/>
              </a:solidFill>
              <a:latin typeface="Stratum2 Black" panose="020B0506030000020004" pitchFamily="34" charset="0"/>
            </a:rPr>
            <a:t>4. Identify solutions and create priorities for action</a:t>
          </a:r>
        </a:p>
      </dsp:txBody>
      <dsp:txXfrm>
        <a:off x="1464998" y="5529262"/>
        <a:ext cx="9262003" cy="1285875"/>
      </dsp:txXfrm>
    </dsp:sp>
    <dsp:sp modelId="{7AFA5A0A-F8BE-4201-9BA2-69A0D3CCE363}">
      <dsp:nvSpPr>
        <dsp:cNvPr id="0" name=""/>
        <dsp:cNvSpPr/>
      </dsp:nvSpPr>
      <dsp:spPr>
        <a:xfrm>
          <a:off x="5333047" y="2347150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3. Assess strengths and gaps</a:t>
          </a:r>
        </a:p>
      </dsp:txBody>
      <dsp:txXfrm>
        <a:off x="5615515" y="2629618"/>
        <a:ext cx="1363876" cy="1363876"/>
      </dsp:txXfrm>
    </dsp:sp>
    <dsp:sp modelId="{BEEF0F0C-BFB0-4831-AA7B-8AC58AFE5A17}">
      <dsp:nvSpPr>
        <dsp:cNvPr id="0" name=""/>
        <dsp:cNvSpPr/>
      </dsp:nvSpPr>
      <dsp:spPr>
        <a:xfrm>
          <a:off x="3952875" y="900112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2. Inventory programs, services, and actions</a:t>
          </a:r>
        </a:p>
      </dsp:txBody>
      <dsp:txXfrm>
        <a:off x="4235343" y="1182580"/>
        <a:ext cx="1363876" cy="1363876"/>
      </dsp:txXfrm>
    </dsp:sp>
    <dsp:sp modelId="{C2019724-9E75-47E8-8014-D5297DAACA03}">
      <dsp:nvSpPr>
        <dsp:cNvPr id="0" name=""/>
        <dsp:cNvSpPr/>
      </dsp:nvSpPr>
      <dsp:spPr>
        <a:xfrm>
          <a:off x="5924550" y="433768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1. Assess behavioral health in Columbia County</a:t>
          </a:r>
        </a:p>
      </dsp:txBody>
      <dsp:txXfrm>
        <a:off x="6207018" y="716236"/>
        <a:ext cx="1363876" cy="1363876"/>
      </dsp:txXfrm>
    </dsp:sp>
    <dsp:sp modelId="{A7440678-6189-4AC5-99D7-ADE0A5782BD3}">
      <dsp:nvSpPr>
        <dsp:cNvPr id="0" name=""/>
        <dsp:cNvSpPr/>
      </dsp:nvSpPr>
      <dsp:spPr>
        <a:xfrm>
          <a:off x="3095625" y="240311"/>
          <a:ext cx="6000750" cy="48006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BC3DF0-8F66-4336-9A57-49483C8EAD2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7236D4-BF9D-4CB8-A346-C904EC249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36D4-BF9D-4CB8-A346-C904EC249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6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1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92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10968565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07A6808-653C-CE4E-A0BE-8104EEB4CF8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3299B3-2855-C243-BE2F-090F1E20B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3264977"/>
            <a:ext cx="10972791" cy="1997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9318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8060267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Media Placeholder 2">
            <a:extLst>
              <a:ext uri="{FF2B5EF4-FFF2-40B4-BE49-F238E27FC236}">
                <a16:creationId xmlns:a16="http://schemas.microsoft.com/office/drawing/2014/main" id="{9A43CBD3-8846-D747-9083-AD75BB9F8BFC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35849AF-094E-DA4C-ACF5-46094DFF530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DB32B2A-2385-2C49-8CF0-4FD7F4D2A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3267824"/>
            <a:ext cx="10972791" cy="20018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5185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6EF1F-504C-3C44-911A-B0E7D30CE6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AAA2E821-3C2B-794B-B01F-6529E58BDB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10968565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F2B9923-6EFD-1442-86D9-FF2B790EC38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4EA169E2-ABBB-2742-80C0-D19838FD5E3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3305060"/>
            <a:ext cx="10965729" cy="27543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1626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divider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6EF1F-504C-3C44-911A-B0E7D30CE6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AAA2E821-3C2B-794B-B01F-6529E58BDB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599348"/>
            <a:ext cx="8300644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Media Placeholder 2">
            <a:extLst>
              <a:ext uri="{FF2B5EF4-FFF2-40B4-BE49-F238E27FC236}">
                <a16:creationId xmlns:a16="http://schemas.microsoft.com/office/drawing/2014/main" id="{F2BC00B0-15F2-0D40-8C65-9E5F305FCF8C}"/>
              </a:ext>
            </a:extLst>
          </p:cNvPr>
          <p:cNvSpPr>
            <a:spLocks noGrp="1"/>
          </p:cNvSpPr>
          <p:nvPr>
            <p:ph type="media" sz="quarter" idx="12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228ADF-40E7-124D-BF57-86040D49EB1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1CF83A0A-3496-BF41-980F-B15F1C74FF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3305060"/>
            <a:ext cx="10965729" cy="27543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6621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Left sid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502359"/>
            <a:ext cx="3454400" cy="201054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ts val="4933"/>
              </a:lnSpc>
              <a:defRPr sz="45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3" hasCustomPrompt="1"/>
          </p:nvPr>
        </p:nvSpPr>
        <p:spPr>
          <a:xfrm>
            <a:off x="619536" y="2655881"/>
            <a:ext cx="3444465" cy="3469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355871" y="792181"/>
            <a:ext cx="7222296" cy="5333452"/>
          </a:xfrm>
          <a:prstGeom prst="rect">
            <a:avLst/>
          </a:prstGeom>
        </p:spPr>
        <p:txBody>
          <a:bodyPr>
            <a:noAutofit/>
          </a:bodyPr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4690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Left side column layout with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502359"/>
            <a:ext cx="3454400" cy="201054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ts val="4933"/>
              </a:lnSpc>
              <a:defRPr sz="45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92E7B31-7DA3-472B-AA09-64945A0E8F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55871" y="792181"/>
            <a:ext cx="7226529" cy="5333452"/>
          </a:xfrm>
          <a:prstGeom prst="rect">
            <a:avLst/>
          </a:prstGeom>
        </p:spPr>
        <p:txBody>
          <a:bodyPr>
            <a:noAutofit/>
          </a:bodyPr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8" name="Media Placeholder 2">
            <a:extLst>
              <a:ext uri="{FF2B5EF4-FFF2-40B4-BE49-F238E27FC236}">
                <a16:creationId xmlns:a16="http://schemas.microsoft.com/office/drawing/2014/main" id="{75F93D5F-4600-614F-BF3D-A30B7AC4CAD5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D7A7A97-A817-F844-8E9B-284F68DB697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9536" y="2655881"/>
            <a:ext cx="3444465" cy="3469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99586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One column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14813" y="1941557"/>
            <a:ext cx="10960608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82C03AC-8ED4-A846-851B-02545D41B0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243" y="389465"/>
            <a:ext cx="10958004" cy="158496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6D97803-0015-EC44-9E9A-15D02BB589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2639" y="2430772"/>
            <a:ext cx="10958004" cy="3656520"/>
          </a:xfr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67" b="0" i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9483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One column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Media Placeholder 2">
            <a:extLst>
              <a:ext uri="{FF2B5EF4-FFF2-40B4-BE49-F238E27FC236}">
                <a16:creationId xmlns:a16="http://schemas.microsoft.com/office/drawing/2014/main" id="{D97286B8-668F-794D-8F0E-11996A3DD846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66D5C8A-5A45-D941-8FC2-874B56BB37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4813" y="1941557"/>
            <a:ext cx="10960608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6E2DFFB-B1E5-7347-AB99-311CBAAEAF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244" y="389465"/>
            <a:ext cx="8308624" cy="158496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0DFAEE6-EAB8-FA4C-98AE-55D2B3DE97D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2639" y="2430772"/>
            <a:ext cx="10958004" cy="3656520"/>
          </a:xfr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67" b="0" i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26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tratum2 Black" panose="020B050603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Kievit Offc" panose="020B0504030101020102" pitchFamily="34" charset="0"/>
              </a:defRPr>
            </a:lvl1pPr>
            <a:lvl2pPr>
              <a:defRPr>
                <a:latin typeface="Kievit Offc" panose="020B0504030101020102" pitchFamily="34" charset="0"/>
              </a:defRPr>
            </a:lvl2pPr>
            <a:lvl3pPr>
              <a:defRPr>
                <a:latin typeface="Kievit Offc" panose="020B0504030101020102" pitchFamily="34" charset="0"/>
              </a:defRPr>
            </a:lvl3pPr>
            <a:lvl4pPr>
              <a:defRPr>
                <a:latin typeface="Kievit Offc" panose="020B0504030101020102" pitchFamily="34" charset="0"/>
              </a:defRPr>
            </a:lvl4pPr>
            <a:lvl5pPr>
              <a:defRPr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29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wo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8446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17853" y="482601"/>
            <a:ext cx="10960608" cy="149123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12437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F836DC0-0365-A245-B593-283070DF67F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84876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45A8190F-30FB-134D-8150-514BA766A40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79459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wo column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Media Placeholder 2">
            <a:extLst>
              <a:ext uri="{FF2B5EF4-FFF2-40B4-BE49-F238E27FC236}">
                <a16:creationId xmlns:a16="http://schemas.microsoft.com/office/drawing/2014/main" id="{931FCCFE-890D-744F-BA90-5E34A5E7944E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7C93090-959F-C844-9D71-277714C5B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0F96DB-E988-BB44-B5CF-4D903CF55B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7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9A26544-B5A1-0549-A742-49587ACAAF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84876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3177051F-9E58-B84D-91B0-F0C5A19A39C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79459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3FEDBFF-4E76-E745-B67D-BFD8626C7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482601"/>
            <a:ext cx="8280613" cy="149123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21150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hree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945247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lv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</a:pPr>
            <a:r>
              <a:rPr lang="en-US" dirty="0"/>
              <a:t>Click to add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17559" y="2430794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17853" y="504934"/>
            <a:ext cx="10960608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8010947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8010947" y="2424583"/>
            <a:ext cx="3530813" cy="32715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319348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4319054" y="2424581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B61F4A7-4A4E-0C4D-A574-25442FF44549}"/>
              </a:ext>
            </a:extLst>
          </p:cNvPr>
          <p:cNvSpPr txBox="1">
            <a:spLocks/>
          </p:cNvSpPr>
          <p:nvPr userDrawn="1"/>
        </p:nvSpPr>
        <p:spPr>
          <a:xfrm>
            <a:off x="617854" y="482601"/>
            <a:ext cx="8280613" cy="1491235"/>
          </a:xfrm>
          <a:prstGeom prst="rect">
            <a:avLst/>
          </a:prstGeom>
        </p:spPr>
        <p:txBody>
          <a:bodyPr vert="horz" lIns="121920" tIns="60960" rIns="121920" bIns="60960" rtlCol="0" anchor="b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4000" kern="1200" noProof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33"/>
              <a:t>Click to add title</a:t>
            </a:r>
            <a:endParaRPr lang="en-US" sz="5333" dirty="0"/>
          </a:p>
        </p:txBody>
      </p:sp>
    </p:spTree>
    <p:extLst>
      <p:ext uri="{BB962C8B-B14F-4D97-AF65-F5344CB8AC3E}">
        <p14:creationId xmlns:p14="http://schemas.microsoft.com/office/powerpoint/2010/main" val="377542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hree column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Media Placeholder 2">
            <a:extLst>
              <a:ext uri="{FF2B5EF4-FFF2-40B4-BE49-F238E27FC236}">
                <a16:creationId xmlns:a16="http://schemas.microsoft.com/office/drawing/2014/main" id="{309D8EF1-DE32-AC48-965E-A5B7BE53A113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80F0CAD-DBE3-844C-B71A-7ADDDDD029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3" y="504934"/>
            <a:ext cx="8272147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A135DD4-29A5-EC42-BD39-1F78E61202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945247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lv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</a:pPr>
            <a:r>
              <a:rPr lang="en-US" dirty="0"/>
              <a:t>Click to add subtitle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5335247B-26B1-D447-9BFE-B2B55E5917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7559" y="2430794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4807893B-3FBF-6A46-9DC1-CABC57E0EC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10947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6EC5A7D6-559C-9645-8E8E-A43E2E2B1B3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10947" y="2424583"/>
            <a:ext cx="3530813" cy="32715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2E983C9F-08CB-3A46-A635-DE51E53B15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19348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32" name="Text Placeholder 9">
            <a:extLst>
              <a:ext uri="{FF2B5EF4-FFF2-40B4-BE49-F238E27FC236}">
                <a16:creationId xmlns:a16="http://schemas.microsoft.com/office/drawing/2014/main" id="{B298D4AA-B9BA-134F-8BD5-3FCE2BB510C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19054" y="2424581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8249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Four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4167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12436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3415044" y="199792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3413860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200508" y="1999344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6200508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9001931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9000747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29CC2FF-D310-A14D-92B1-CC03FE3102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504934"/>
            <a:ext cx="10943213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8150477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Four column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Media Placeholder 2">
            <a:extLst>
              <a:ext uri="{FF2B5EF4-FFF2-40B4-BE49-F238E27FC236}">
                <a16:creationId xmlns:a16="http://schemas.microsoft.com/office/drawing/2014/main" id="{3617994B-B81F-CE4C-B0F2-0D4B509AFC60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FE6F202-0013-8147-B04F-E0D9D2A404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4167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9BF51A95-465F-3F4A-B0F5-F073158A6C3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D2AA5A5-9039-3C40-AFE8-4BEC41AE9A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5044" y="199792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2774526-25B2-F943-8489-15380D8D410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13860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896AFF6E-1AEE-624D-962E-D85ABA0DBE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0508" y="1999344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E7310135-7BE8-1149-9286-F4448BFAB8C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00508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CFEBFFA3-8776-0741-87AE-1B82B96D621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01931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0CD6904F-F35A-B546-AD60-85B47E8F77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000747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EB48C28-F23C-894A-AEB3-66F46533E7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504934"/>
            <a:ext cx="10943213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92170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Centered one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2" hasCustomPrompt="1"/>
          </p:nvPr>
        </p:nvSpPr>
        <p:spPr>
          <a:xfrm>
            <a:off x="617853" y="1906209"/>
            <a:ext cx="10950651" cy="5608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>
              <a:lnSpc>
                <a:spcPts val="26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7850" y="2467041"/>
            <a:ext cx="10960313" cy="42064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1867" b="0" i="0" kern="1200" spc="0" dirty="0" err="1" smtClean="0">
                <a:solidFill>
                  <a:srgbClr val="145D7D"/>
                </a:solidFill>
                <a:latin typeface="Calibri Ligh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3498" y="802887"/>
            <a:ext cx="10945007" cy="11709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989502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Image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6367053" y="722785"/>
            <a:ext cx="5215348" cy="52153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7C878E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9D994B-A56C-C84F-B8B9-26F0A1DC17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854425"/>
            <a:ext cx="5565863" cy="11460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49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D1461AF-64A9-1A42-BA50-020610EA7B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7854" y="1885952"/>
            <a:ext cx="5565863" cy="59740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5E0F21A2-2FA7-1348-B0E2-AC8C672841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2503380"/>
            <a:ext cx="5571280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2017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Image/photo 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119616" y="713317"/>
            <a:ext cx="2462784" cy="2462784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ts val="2667"/>
              </a:lnSpc>
              <a:spcBef>
                <a:spcPct val="20000"/>
              </a:spcBef>
              <a:spcAft>
                <a:spcPts val="0"/>
              </a:spcAft>
              <a:buClr>
                <a:srgbClr val="7C878E"/>
              </a:buClr>
              <a:buSzTx/>
              <a:buFont typeface="Arial"/>
              <a:buNone/>
              <a:tabLst/>
              <a:defRPr lang="en-US" sz="1867" kern="1200" dirty="0">
                <a:solidFill>
                  <a:srgbClr val="7C878E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20"/>
          </p:nvPr>
        </p:nvSpPr>
        <p:spPr>
          <a:xfrm>
            <a:off x="6362313" y="713317"/>
            <a:ext cx="2462784" cy="24627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67">
                <a:solidFill>
                  <a:srgbClr val="7C878E"/>
                </a:solidFill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9119616" y="3461136"/>
            <a:ext cx="2462784" cy="2462784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ts val="2667"/>
              </a:lnSpc>
              <a:spcBef>
                <a:spcPct val="20000"/>
              </a:spcBef>
              <a:spcAft>
                <a:spcPts val="0"/>
              </a:spcAft>
              <a:buClr>
                <a:srgbClr val="7C878E"/>
              </a:buClr>
              <a:buSzTx/>
              <a:buFont typeface="Arial"/>
              <a:buNone/>
              <a:tabLst/>
              <a:defRPr lang="en-US" sz="1867" kern="1200" dirty="0">
                <a:solidFill>
                  <a:srgbClr val="7C878E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  <a:p>
            <a:endParaRPr lang="en-US" dirty="0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22"/>
          </p:nvPr>
        </p:nvSpPr>
        <p:spPr>
          <a:xfrm>
            <a:off x="6362313" y="3461136"/>
            <a:ext cx="2462784" cy="2462784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ts val="2667"/>
              </a:lnSpc>
              <a:spcBef>
                <a:spcPct val="20000"/>
              </a:spcBef>
              <a:spcAft>
                <a:spcPts val="0"/>
              </a:spcAft>
              <a:buClr>
                <a:srgbClr val="7C878E"/>
              </a:buClr>
              <a:buSzTx/>
              <a:buFont typeface="Arial"/>
              <a:buNone/>
              <a:tabLst/>
              <a:defRPr lang="en-US" sz="1867" kern="1200" dirty="0">
                <a:solidFill>
                  <a:srgbClr val="7C878E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  <a:p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00C475E-DB26-3B4B-89B7-A62E2A6D01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854425"/>
            <a:ext cx="5565863" cy="11460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49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6AC848E-7909-5C4B-8456-BC9A840274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7854" y="1885952"/>
            <a:ext cx="5565863" cy="59740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B431C5ED-1D20-A845-B4D9-8ECD6F508CE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2503380"/>
            <a:ext cx="5571280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4869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0" hasCustomPrompt="1"/>
          </p:nvPr>
        </p:nvSpPr>
        <p:spPr>
          <a:xfrm>
            <a:off x="609599" y="2543857"/>
            <a:ext cx="10968567" cy="2666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10968565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1262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4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0" hasCustomPrompt="1"/>
          </p:nvPr>
        </p:nvSpPr>
        <p:spPr>
          <a:xfrm>
            <a:off x="609599" y="2543857"/>
            <a:ext cx="10968567" cy="2666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8060267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Media Placeholder 2">
            <a:extLst>
              <a:ext uri="{FF2B5EF4-FFF2-40B4-BE49-F238E27FC236}">
                <a16:creationId xmlns:a16="http://schemas.microsoft.com/office/drawing/2014/main" id="{9A43CBD3-8846-D747-9083-AD75BB9F8BFC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</p:spTree>
    <p:extLst>
      <p:ext uri="{BB962C8B-B14F-4D97-AF65-F5344CB8AC3E}">
        <p14:creationId xmlns:p14="http://schemas.microsoft.com/office/powerpoint/2010/main" val="24109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8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8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3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6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6F77-3140-4FD4-A665-C918A441082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6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A25AF7-0D12-E449-8F7C-255D1F2C1ED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25832" y="5521842"/>
            <a:ext cx="1973192" cy="104687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E914B0F-4BBC-2742-8421-F5C4502ACFCB}"/>
              </a:ext>
            </a:extLst>
          </p:cNvPr>
          <p:cNvSpPr txBox="1"/>
          <p:nvPr userDrawn="1"/>
        </p:nvSpPr>
        <p:spPr>
          <a:xfrm>
            <a:off x="609610" y="5573898"/>
            <a:ext cx="41741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2000" b="1" i="0" dirty="0">
              <a:solidFill>
                <a:srgbClr val="285C4D"/>
              </a:solidFill>
              <a:latin typeface="+mn-lt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1" i="0" dirty="0" err="1">
                <a:solidFill>
                  <a:srgbClr val="165C7D"/>
                </a:solidFill>
                <a:latin typeface="+mn-lt"/>
                <a:cs typeface="Calibri"/>
              </a:rPr>
              <a:t>colpachealth.org</a:t>
            </a:r>
            <a:endParaRPr lang="en-US" sz="2000" b="1" i="0" dirty="0">
              <a:solidFill>
                <a:srgbClr val="165C7D"/>
              </a:solidFill>
              <a:latin typeface="Calibri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facebook.com</a:t>
            </a:r>
            <a:r>
              <a:rPr lang="en-US" sz="2000" b="0" i="0" dirty="0">
                <a:solidFill>
                  <a:srgbClr val="165C7D"/>
                </a:solidFill>
                <a:latin typeface="Calibri Light"/>
                <a:cs typeface="Calibri Light"/>
              </a:rPr>
              <a:t>/</a:t>
            </a: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columbiapacificcco</a:t>
            </a:r>
            <a:endParaRPr lang="en-US" sz="2000" b="0" i="0" dirty="0">
              <a:solidFill>
                <a:srgbClr val="165C7D"/>
              </a:solidFill>
              <a:latin typeface="Calibri Light"/>
              <a:cs typeface="Calibri Ligh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8B0AB2-7764-A54A-8596-06F1A5D17607}"/>
              </a:ext>
            </a:extLst>
          </p:cNvPr>
          <p:cNvSpPr/>
          <p:nvPr userDrawn="1"/>
        </p:nvSpPr>
        <p:spPr>
          <a:xfrm>
            <a:off x="0" y="6744212"/>
            <a:ext cx="12192000" cy="132581"/>
          </a:xfrm>
          <a:prstGeom prst="rect">
            <a:avLst/>
          </a:prstGeom>
          <a:solidFill>
            <a:srgbClr val="DAD4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66701"/>
            <a:ext cx="10972800" cy="11514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81F148-9032-5D48-876C-5C27D96A55CD}"/>
              </a:ext>
            </a:extLst>
          </p:cNvPr>
          <p:cNvGrpSpPr/>
          <p:nvPr userDrawn="1"/>
        </p:nvGrpSpPr>
        <p:grpSpPr>
          <a:xfrm>
            <a:off x="-8128" y="1"/>
            <a:ext cx="12200128" cy="266700"/>
            <a:chOff x="-6422" y="0"/>
            <a:chExt cx="9150096" cy="20002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47FBBA-B6D0-3D46-922F-CCB1B41CA392}"/>
                </a:ext>
              </a:extLst>
            </p:cNvPr>
            <p:cNvSpPr/>
            <p:nvPr userDrawn="1"/>
          </p:nvSpPr>
          <p:spPr>
            <a:xfrm>
              <a:off x="-6422" y="0"/>
              <a:ext cx="3054096" cy="2000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D7D9A1-FFB7-3640-811B-01DF8D7B6E9E}"/>
                </a:ext>
              </a:extLst>
            </p:cNvPr>
            <p:cNvSpPr/>
            <p:nvPr userDrawn="1"/>
          </p:nvSpPr>
          <p:spPr>
            <a:xfrm>
              <a:off x="6089578" y="0"/>
              <a:ext cx="3054096" cy="200025"/>
            </a:xfrm>
            <a:prstGeom prst="rect">
              <a:avLst/>
            </a:prstGeom>
            <a:solidFill>
              <a:srgbClr val="A3938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442EC8-751E-9E40-958F-91D84CB82668}"/>
                </a:ext>
              </a:extLst>
            </p:cNvPr>
            <p:cNvSpPr/>
            <p:nvPr userDrawn="1"/>
          </p:nvSpPr>
          <p:spPr>
            <a:xfrm>
              <a:off x="3047798" y="0"/>
              <a:ext cx="3054096" cy="200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D5DBA-4B69-4D49-9FCE-D5F9E6ED3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586578"/>
            <a:ext cx="10972791" cy="3675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34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609585" rtl="0" eaLnBrk="1" latinLnBrk="0" hangingPunct="1">
        <a:lnSpc>
          <a:spcPts val="5333"/>
        </a:lnSpc>
        <a:spcBef>
          <a:spcPct val="0"/>
        </a:spcBef>
        <a:buNone/>
        <a:defRPr sz="5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828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842412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449881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2059466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67" b="0" i="0" kern="120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666933" marR="0" indent="-228594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84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1116">
          <p15:clr>
            <a:srgbClr val="F26B43"/>
          </p15:clr>
        </p15:guide>
        <p15:guide id="4" pos="288">
          <p15:clr>
            <a:srgbClr val="F26B43"/>
          </p15:clr>
        </p15:guide>
        <p15:guide id="5" pos="5472">
          <p15:clr>
            <a:srgbClr val="F26B43"/>
          </p15:clr>
        </p15:guide>
        <p15:guide id="6" orient="horz" pos="276">
          <p15:clr>
            <a:srgbClr val="F26B43"/>
          </p15:clr>
        </p15:guide>
        <p15:guide id="7" pos="1920">
          <p15:clr>
            <a:srgbClr val="F26B43"/>
          </p15:clr>
        </p15:guide>
        <p15:guide id="8" pos="3840">
          <p15:clr>
            <a:srgbClr val="F26B43"/>
          </p15:clr>
        </p15:guide>
        <p15:guide id="9" orient="horz" pos="303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8E30006-D25D-F747-A134-B57A93392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3657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6B9C2B57-3322-A440-838F-206E9B2CB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kumimoji="0" lang="en-US" sz="5333" b="0" i="0" u="none" strike="noStrike" kern="1200" cap="none" spc="0" normalizeH="0" baseline="0" noProof="0" dirty="0">
                <a:ln>
                  <a:noFill/>
                </a:ln>
                <a:solidFill>
                  <a:srgbClr val="00968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45C383A-C617-EC47-BFF0-496E25EC9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84685" y="6293563"/>
            <a:ext cx="1340097" cy="31803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33" b="1" i="0" kern="800" spc="133" baseline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DC6A44-3528-7B4F-BFC5-95D47B0FE535}"/>
              </a:ext>
            </a:extLst>
          </p:cNvPr>
          <p:cNvSpPr txBox="1"/>
          <p:nvPr userDrawn="1"/>
        </p:nvSpPr>
        <p:spPr>
          <a:xfrm>
            <a:off x="609611" y="6293564"/>
            <a:ext cx="1818544" cy="287323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67" b="1" i="0" kern="1200" dirty="0" err="1">
                <a:solidFill>
                  <a:schemeClr val="accent1"/>
                </a:solidFill>
                <a:latin typeface="+mn-lt"/>
                <a:ea typeface="+mn-ea"/>
                <a:cs typeface="Calibri" panose="020F0502020204030204" pitchFamily="34" charset="0"/>
              </a:rPr>
              <a:t>colpachealth.org</a:t>
            </a:r>
            <a:endParaRPr lang="en-US" sz="1267" b="1" i="0" kern="1200" dirty="0">
              <a:solidFill>
                <a:schemeClr val="accent1"/>
              </a:solidFill>
              <a:latin typeface="+mn-lt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795F94D-A610-3948-BC17-CA90E10EB5D4}"/>
              </a:ext>
            </a:extLst>
          </p:cNvPr>
          <p:cNvGrpSpPr/>
          <p:nvPr userDrawn="1"/>
        </p:nvGrpSpPr>
        <p:grpSpPr>
          <a:xfrm>
            <a:off x="-8128" y="1"/>
            <a:ext cx="12200128" cy="266700"/>
            <a:chOff x="-6422" y="0"/>
            <a:chExt cx="9150096" cy="20002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2000131-BEE5-E442-929F-10CE1728C5C0}"/>
                </a:ext>
              </a:extLst>
            </p:cNvPr>
            <p:cNvSpPr/>
            <p:nvPr userDrawn="1"/>
          </p:nvSpPr>
          <p:spPr>
            <a:xfrm>
              <a:off x="-6422" y="0"/>
              <a:ext cx="3054096" cy="2000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84CC382-6026-0B41-B3CC-3028874FAF77}"/>
                </a:ext>
              </a:extLst>
            </p:cNvPr>
            <p:cNvSpPr/>
            <p:nvPr userDrawn="1"/>
          </p:nvSpPr>
          <p:spPr>
            <a:xfrm>
              <a:off x="6089578" y="0"/>
              <a:ext cx="3054096" cy="200025"/>
            </a:xfrm>
            <a:prstGeom prst="rect">
              <a:avLst/>
            </a:prstGeom>
            <a:solidFill>
              <a:srgbClr val="A3938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6E4DD3A-8B34-DE44-83A7-9E9C145FAA85}"/>
                </a:ext>
              </a:extLst>
            </p:cNvPr>
            <p:cNvSpPr/>
            <p:nvPr userDrawn="1"/>
          </p:nvSpPr>
          <p:spPr>
            <a:xfrm>
              <a:off x="3047798" y="0"/>
              <a:ext cx="3054096" cy="200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865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hf hdr="0" ftr="0" dt="0"/>
  <p:txStyles>
    <p:titleStyle>
      <a:lvl1pPr marL="0" marR="0" indent="0" algn="l" defTabSz="609585" rtl="0" eaLnBrk="1" fontAlgn="auto" latinLnBrk="0" hangingPunct="1">
        <a:lnSpc>
          <a:spcPts val="5333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5333" kern="1200" noProof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828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667" kern="1200">
          <a:solidFill>
            <a:schemeClr val="accent1"/>
          </a:solidFill>
          <a:latin typeface="+mn-lt"/>
          <a:ea typeface="+mn-ea"/>
          <a:cs typeface="+mn-cs"/>
        </a:defRPr>
      </a:lvl1pPr>
      <a:lvl2pPr marL="842412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667" b="0" i="0" kern="1200">
          <a:solidFill>
            <a:srgbClr val="003C71"/>
          </a:solidFill>
          <a:latin typeface="+mn-lt"/>
          <a:ea typeface="+mn-ea"/>
          <a:cs typeface="+mn-cs"/>
        </a:defRPr>
      </a:lvl2pPr>
      <a:lvl3pPr marL="1449881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>
          <a:solidFill>
            <a:srgbClr val="003C7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2059466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67" kern="1200">
          <a:solidFill>
            <a:srgbClr val="003C71"/>
          </a:solidFill>
          <a:latin typeface="+mn-lt"/>
          <a:ea typeface="+mn-ea"/>
          <a:cs typeface="+mn-cs"/>
        </a:defRPr>
      </a:lvl4pPr>
      <a:lvl5pPr marL="2666933" marR="0" indent="-228594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>
          <a:solidFill>
            <a:srgbClr val="003C7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16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2892">
          <p15:clr>
            <a:srgbClr val="F26B43"/>
          </p15:clr>
        </p15:guide>
        <p15:guide id="4" orient="horz" pos="276">
          <p15:clr>
            <a:srgbClr val="F26B43"/>
          </p15:clr>
        </p15:guide>
        <p15:guide id="5" pos="288">
          <p15:clr>
            <a:srgbClr val="F26B43"/>
          </p15:clr>
        </p15:guide>
        <p15:guide id="6" pos="5472">
          <p15:clr>
            <a:srgbClr val="F26B43"/>
          </p15:clr>
        </p15:guide>
        <p15:guide id="7" pos="3840">
          <p15:clr>
            <a:srgbClr val="F26B43"/>
          </p15:clr>
        </p15:guide>
        <p15:guide id="8" pos="98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CE914B0F-4BBC-2742-8421-F5C4502ACFCB}"/>
              </a:ext>
            </a:extLst>
          </p:cNvPr>
          <p:cNvSpPr txBox="1"/>
          <p:nvPr userDrawn="1"/>
        </p:nvSpPr>
        <p:spPr>
          <a:xfrm>
            <a:off x="609610" y="5573898"/>
            <a:ext cx="41741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2000" b="1" i="0" dirty="0">
              <a:solidFill>
                <a:srgbClr val="285C4D"/>
              </a:solidFill>
              <a:latin typeface="+mn-lt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1" i="0" dirty="0" err="1">
                <a:solidFill>
                  <a:srgbClr val="165C7D"/>
                </a:solidFill>
                <a:latin typeface="+mn-lt"/>
                <a:cs typeface="Calibri"/>
              </a:rPr>
              <a:t>colpachealth.org</a:t>
            </a:r>
            <a:endParaRPr lang="en-US" sz="2000" b="1" i="0" dirty="0">
              <a:solidFill>
                <a:srgbClr val="165C7D"/>
              </a:solidFill>
              <a:latin typeface="Calibri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facebook.com</a:t>
            </a:r>
            <a:r>
              <a:rPr lang="en-US" sz="2000" b="0" i="0" dirty="0">
                <a:solidFill>
                  <a:srgbClr val="165C7D"/>
                </a:solidFill>
                <a:latin typeface="Calibri Light"/>
                <a:cs typeface="Calibri Light"/>
              </a:rPr>
              <a:t>/</a:t>
            </a: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columbiapacificcco</a:t>
            </a:r>
            <a:endParaRPr lang="en-US" sz="2000" b="0" i="0" dirty="0">
              <a:solidFill>
                <a:srgbClr val="165C7D"/>
              </a:solidFill>
              <a:latin typeface="Calibri Light"/>
              <a:cs typeface="Calibri Ligh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8B0AB2-7764-A54A-8596-06F1A5D17607}"/>
              </a:ext>
            </a:extLst>
          </p:cNvPr>
          <p:cNvSpPr/>
          <p:nvPr userDrawn="1"/>
        </p:nvSpPr>
        <p:spPr>
          <a:xfrm>
            <a:off x="0" y="6744212"/>
            <a:ext cx="12192000" cy="132581"/>
          </a:xfrm>
          <a:prstGeom prst="rect">
            <a:avLst/>
          </a:prstGeom>
          <a:solidFill>
            <a:srgbClr val="DAD4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66701"/>
            <a:ext cx="10972800" cy="11514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27C3219-C30F-8448-9878-F67738E60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3657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81F148-9032-5D48-876C-5C27D96A55CD}"/>
              </a:ext>
            </a:extLst>
          </p:cNvPr>
          <p:cNvGrpSpPr/>
          <p:nvPr userDrawn="1"/>
        </p:nvGrpSpPr>
        <p:grpSpPr>
          <a:xfrm>
            <a:off x="-8128" y="1"/>
            <a:ext cx="12200128" cy="266700"/>
            <a:chOff x="-6422" y="0"/>
            <a:chExt cx="9150096" cy="20002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47FBBA-B6D0-3D46-922F-CCB1B41CA392}"/>
                </a:ext>
              </a:extLst>
            </p:cNvPr>
            <p:cNvSpPr/>
            <p:nvPr userDrawn="1"/>
          </p:nvSpPr>
          <p:spPr>
            <a:xfrm>
              <a:off x="-6422" y="0"/>
              <a:ext cx="3054096" cy="2000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D7D9A1-FFB7-3640-811B-01DF8D7B6E9E}"/>
                </a:ext>
              </a:extLst>
            </p:cNvPr>
            <p:cNvSpPr/>
            <p:nvPr userDrawn="1"/>
          </p:nvSpPr>
          <p:spPr>
            <a:xfrm>
              <a:off x="6089578" y="0"/>
              <a:ext cx="3054096" cy="200025"/>
            </a:xfrm>
            <a:prstGeom prst="rect">
              <a:avLst/>
            </a:prstGeom>
            <a:solidFill>
              <a:srgbClr val="A3938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442EC8-751E-9E40-958F-91D84CB82668}"/>
                </a:ext>
              </a:extLst>
            </p:cNvPr>
            <p:cNvSpPr/>
            <p:nvPr userDrawn="1"/>
          </p:nvSpPr>
          <p:spPr>
            <a:xfrm>
              <a:off x="3047798" y="0"/>
              <a:ext cx="3054096" cy="200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8E1849BA-2512-C047-9E09-C9D6170BB5E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25832" y="5521842"/>
            <a:ext cx="1973192" cy="104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0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hf hdr="0" ftr="0" dt="0"/>
  <p:txStyles>
    <p:titleStyle>
      <a:lvl1pPr algn="l" defTabSz="609585" rtl="0" eaLnBrk="1" latinLnBrk="0" hangingPunct="1">
        <a:lnSpc>
          <a:spcPts val="5333"/>
        </a:lnSpc>
        <a:spcBef>
          <a:spcPct val="0"/>
        </a:spcBef>
        <a:buNone/>
        <a:defRPr sz="5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828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267" kern="1200" dirty="0">
          <a:solidFill>
            <a:schemeClr val="accent1"/>
          </a:solidFill>
          <a:latin typeface="+mn-lt"/>
          <a:ea typeface="+mn-ea"/>
          <a:cs typeface="+mn-cs"/>
        </a:defRPr>
      </a:lvl1pPr>
      <a:lvl2pPr marL="842412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7C878E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449881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7C878E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2059466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67" kern="1200">
          <a:solidFill>
            <a:srgbClr val="003C71"/>
          </a:solidFill>
          <a:latin typeface="+mn-lt"/>
          <a:ea typeface="+mn-ea"/>
          <a:cs typeface="+mn-cs"/>
        </a:defRPr>
      </a:lvl4pPr>
      <a:lvl5pPr marL="2666933" marR="0" indent="-228594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7C878E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84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1116">
          <p15:clr>
            <a:srgbClr val="F26B43"/>
          </p15:clr>
        </p15:guide>
        <p15:guide id="4" pos="288">
          <p15:clr>
            <a:srgbClr val="F26B43"/>
          </p15:clr>
        </p15:guide>
        <p15:guide id="5" pos="5472">
          <p15:clr>
            <a:srgbClr val="F26B43"/>
          </p15:clr>
        </p15:guide>
        <p15:guide id="6" orient="horz" pos="276">
          <p15:clr>
            <a:srgbClr val="F26B43"/>
          </p15:clr>
        </p15:guide>
        <p15:guide id="7" pos="1920">
          <p15:clr>
            <a:srgbClr val="F26B43"/>
          </p15:clr>
        </p15:guide>
        <p15:guide id="8" pos="3840">
          <p15:clr>
            <a:srgbClr val="F26B43"/>
          </p15:clr>
        </p15:guide>
        <p15:guide id="9" orient="horz" pos="30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58591"/>
            <a:ext cx="9144000" cy="2387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Stratum2 Black" panose="020B0506030000020004" pitchFamily="34" charset="0"/>
              </a:rPr>
              <a:t>Welcome to</a:t>
            </a:r>
            <a:br>
              <a:rPr lang="en-US" dirty="0"/>
            </a:br>
            <a:r>
              <a:rPr lang="en-US" b="1" dirty="0">
                <a:latin typeface="Stratum2 Black" panose="020B0506030000020004" pitchFamily="34" charset="0"/>
              </a:rPr>
              <a:t>Conversations about </a:t>
            </a:r>
            <a:br>
              <a:rPr lang="en-US" b="1" dirty="0">
                <a:latin typeface="Stratum2 Black" panose="020B0506030000020004" pitchFamily="34" charset="0"/>
              </a:rPr>
            </a:br>
            <a:r>
              <a:rPr lang="en-US" b="1" dirty="0">
                <a:latin typeface="Stratum2 Black" panose="020B0506030000020004" pitchFamily="34" charset="0"/>
              </a:rPr>
              <a:t>Behavioral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8185" y="4244744"/>
            <a:ext cx="9144000" cy="1655762"/>
          </a:xfrm>
        </p:spPr>
        <p:txBody>
          <a:bodyPr>
            <a:normAutofit fontScale="85000" lnSpcReduction="10000"/>
          </a:bodyPr>
          <a:lstStyle/>
          <a:p>
            <a:endParaRPr lang="en-US" sz="3600" dirty="0">
              <a:latin typeface="Stratum2 Black" panose="020B0506030000020004" pitchFamily="34" charset="0"/>
            </a:endParaRPr>
          </a:p>
          <a:p>
            <a:endParaRPr lang="en-US" sz="3600" dirty="0">
              <a:latin typeface="Stratum2 Black" panose="020B0506030000020004" pitchFamily="34" charset="0"/>
            </a:endParaRPr>
          </a:p>
          <a:p>
            <a:r>
              <a:rPr lang="en-US" sz="3600" dirty="0">
                <a:latin typeface="Stratum2 Black" panose="020B0506030000020004" pitchFamily="34" charset="0"/>
              </a:rPr>
              <a:t>Part 2: Create a Map of the Behavioral Health System </a:t>
            </a:r>
          </a:p>
        </p:txBody>
      </p:sp>
    </p:spTree>
    <p:extLst>
      <p:ext uri="{BB962C8B-B14F-4D97-AF65-F5344CB8AC3E}">
        <p14:creationId xmlns:p14="http://schemas.microsoft.com/office/powerpoint/2010/main" val="86057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071175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37" y="544563"/>
            <a:ext cx="3094704" cy="101139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Stratum2 Black" panose="020B0506030000020004" pitchFamily="34" charset="0"/>
              </a:rPr>
              <a:t>Where we </a:t>
            </a:r>
            <a:br>
              <a:rPr lang="en-US" sz="4000" dirty="0">
                <a:latin typeface="Stratum2 Black" panose="020B0506030000020004" pitchFamily="34" charset="0"/>
              </a:rPr>
            </a:br>
            <a:r>
              <a:rPr lang="en-US" sz="4000" dirty="0">
                <a:latin typeface="Stratum2 Black" panose="020B0506030000020004" pitchFamily="34" charset="0"/>
              </a:rPr>
              <a:t>are going …</a:t>
            </a:r>
          </a:p>
        </p:txBody>
      </p:sp>
    </p:spTree>
    <p:extLst>
      <p:ext uri="{BB962C8B-B14F-4D97-AF65-F5344CB8AC3E}">
        <p14:creationId xmlns:p14="http://schemas.microsoft.com/office/powerpoint/2010/main" val="185684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7325B2-6B7C-8073-03F5-3B2235664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3588" y="600509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Stratum2 Medium" panose="020B0506030000020004" pitchFamily="34" charset="0"/>
              </a:rPr>
              <a:t>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7F8CD-F8A8-A64D-A1B1-F5662C315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588" y="1424421"/>
            <a:ext cx="5157787" cy="496598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Kievit Offc" panose="020B0504030101020102" pitchFamily="34" charset="77"/>
              </a:rPr>
              <a:t>Poverty</a:t>
            </a:r>
          </a:p>
          <a:p>
            <a:r>
              <a:rPr lang="en-US" dirty="0">
                <a:latin typeface="Kievit Offc" panose="020B0504030101020102" pitchFamily="34" charset="77"/>
              </a:rPr>
              <a:t>Violence</a:t>
            </a:r>
          </a:p>
          <a:p>
            <a:r>
              <a:rPr lang="en-US" dirty="0">
                <a:latin typeface="Kievit Offc" panose="020B0504030101020102" pitchFamily="34" charset="77"/>
              </a:rPr>
              <a:t>Lack of housing</a:t>
            </a:r>
          </a:p>
          <a:p>
            <a:r>
              <a:rPr lang="en-US" dirty="0">
                <a:latin typeface="Kievit Offc" panose="020B0504030101020102" pitchFamily="34" charset="77"/>
              </a:rPr>
              <a:t>Child maltreatment</a:t>
            </a:r>
          </a:p>
          <a:p>
            <a:r>
              <a:rPr lang="en-US" dirty="0">
                <a:latin typeface="Kievit Offc" panose="020B0504030101020102" pitchFamily="34" charset="77"/>
              </a:rPr>
              <a:t>Drug and alcohol misuse</a:t>
            </a:r>
          </a:p>
          <a:p>
            <a:r>
              <a:rPr lang="en-US" dirty="0">
                <a:latin typeface="Kievit Offc" panose="020B0504030101020102" pitchFamily="34" charset="77"/>
              </a:rPr>
              <a:t>Bullying</a:t>
            </a:r>
          </a:p>
          <a:p>
            <a:r>
              <a:rPr lang="en-US" dirty="0">
                <a:latin typeface="Kievit Offc" panose="020B0504030101020102" pitchFamily="34" charset="77"/>
              </a:rPr>
              <a:t>Lack of access to quality health care</a:t>
            </a:r>
          </a:p>
          <a:p>
            <a:r>
              <a:rPr lang="en-US" dirty="0">
                <a:latin typeface="Kievit Offc" panose="020B0504030101020102" pitchFamily="34" charset="77"/>
              </a:rPr>
              <a:t>Negative attitudes about mental illness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CA3785-309B-9D33-4354-9B9DB59B0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600509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Stratum2 Medium" panose="020B0506030000020004" pitchFamily="34" charset="0"/>
              </a:rPr>
              <a:t>Protective Factors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D729A6-EDAB-6D61-9916-8964309AB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424421"/>
            <a:ext cx="5183188" cy="496598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Kievit Offc" panose="020B0504030101020102" pitchFamily="34" charset="77"/>
              </a:rPr>
              <a:t>Good communication skills</a:t>
            </a:r>
          </a:p>
          <a:p>
            <a:r>
              <a:rPr lang="en-US" dirty="0">
                <a:latin typeface="Kievit Offc" panose="020B0504030101020102" pitchFamily="34" charset="77"/>
              </a:rPr>
              <a:t>Reliable support from parents, caregivers, and peers</a:t>
            </a:r>
          </a:p>
          <a:p>
            <a:r>
              <a:rPr lang="en-US" dirty="0">
                <a:latin typeface="Kievit Offc" panose="020B0504030101020102" pitchFamily="34" charset="77"/>
              </a:rPr>
              <a:t>Support for early learning</a:t>
            </a:r>
          </a:p>
          <a:p>
            <a:r>
              <a:rPr lang="en-US" dirty="0">
                <a:latin typeface="Kievit Offc" panose="020B0504030101020102" pitchFamily="34" charset="77"/>
              </a:rPr>
              <a:t>Quality healthcare</a:t>
            </a:r>
          </a:p>
          <a:p>
            <a:r>
              <a:rPr lang="en-US" dirty="0">
                <a:latin typeface="Kievit Offc" panose="020B0504030101020102" pitchFamily="34" charset="77"/>
              </a:rPr>
              <a:t>Social connectedness</a:t>
            </a:r>
          </a:p>
          <a:p>
            <a:r>
              <a:rPr lang="en-US" dirty="0">
                <a:latin typeface="Kievit Offc" panose="020B0504030101020102" pitchFamily="34" charset="77"/>
              </a:rPr>
              <a:t>Succeeding schools</a:t>
            </a:r>
          </a:p>
          <a:p>
            <a:r>
              <a:rPr lang="en-US" dirty="0">
                <a:latin typeface="Kievit Offc" panose="020B0504030101020102" pitchFamily="34" charset="77"/>
              </a:rPr>
              <a:t>Public education and awareness about issues related to mental health and substance use</a:t>
            </a:r>
          </a:p>
          <a:p>
            <a:r>
              <a:rPr lang="en-US" dirty="0">
                <a:latin typeface="Kievit Offc" panose="020B0504030101020102" pitchFamily="34" charset="77"/>
              </a:rPr>
              <a:t>Early identification of mental health challenges and access to appropriate interventions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00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9777" y="1020979"/>
            <a:ext cx="1945344" cy="14385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Treatment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980662" y="1025199"/>
            <a:ext cx="1945344" cy="14385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Crisis Intervention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493271" y="1029625"/>
            <a:ext cx="1945344" cy="14385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Harm Reduction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9642337" y="1619279"/>
            <a:ext cx="1945344" cy="8489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Early Detection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9642337" y="1020965"/>
            <a:ext cx="1945344" cy="5388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Prevention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760" y="243960"/>
            <a:ext cx="12505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Part 2: Inventory of Programs and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09777" y="5485628"/>
            <a:ext cx="1945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Counseling, MAT,</a:t>
            </a:r>
          </a:p>
          <a:p>
            <a:r>
              <a:rPr lang="en-US" sz="1600" dirty="0">
                <a:latin typeface="Kievit Offc" panose="020B0504030101020102" pitchFamily="34" charset="0"/>
              </a:rPr>
              <a:t>Peer support programs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9478" y="5485628"/>
            <a:ext cx="1945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Crisis mobile response teams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39692" y="5485628"/>
            <a:ext cx="1945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Naloxone, needle exchange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18576" y="6084141"/>
            <a:ext cx="2252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Screenings, referrals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35243" y="2753691"/>
            <a:ext cx="23849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Programs and policies that reduce risk factors for mental health challenges and substance misuse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-635606" y="5590667"/>
            <a:ext cx="194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Examples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52400" y="2617932"/>
            <a:ext cx="11773034" cy="537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8985" y="5431839"/>
            <a:ext cx="11773034" cy="537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-593245" y="2899866"/>
            <a:ext cx="194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Definition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18576" y="5485628"/>
            <a:ext cx="2252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Education programs,</a:t>
            </a:r>
          </a:p>
          <a:p>
            <a:r>
              <a:rPr lang="en-US" sz="1600" dirty="0">
                <a:latin typeface="Kievit Offc" panose="020B0504030101020102" pitchFamily="34" charset="0"/>
              </a:rPr>
              <a:t>housing, food security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35243" y="3990768"/>
            <a:ext cx="2352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Programs and policies that detect and support people in early stages of mental health challenges or substance misuse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02653" y="2753691"/>
            <a:ext cx="21282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Programs and policies that reduce negative health consequences of using substances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301524" y="1020978"/>
            <a:ext cx="1945344" cy="14385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Recovery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80662" y="2753691"/>
            <a:ext cx="1945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</a:rPr>
              <a:t>Helps individuals experiencing a crisis event to experience relief quickly and to resolve the crisis when possible</a:t>
            </a:r>
          </a:p>
        </p:txBody>
      </p:sp>
      <p:sp>
        <p:nvSpPr>
          <p:cNvPr id="2" name="Rectangle 1"/>
          <p:cNvSpPr/>
          <p:nvPr/>
        </p:nvSpPr>
        <p:spPr>
          <a:xfrm>
            <a:off x="3058984" y="2753691"/>
            <a:ext cx="1996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Programs and services that seek to change behaviors, thoughts, emotions and how people see and understand situations and medications that provide relief of symptoms</a:t>
            </a:r>
            <a:endParaRPr lang="en-US" sz="1600" dirty="0">
              <a:latin typeface="Kievit Offc" panose="020B0504030101020102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03972" y="2753691"/>
            <a:ext cx="19602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Programs and services that support  individuals in a process of change to improve their health and wellness, live a self-directed life, and strive to reach their full potential </a:t>
            </a:r>
            <a:endParaRPr lang="en-US" sz="1600" dirty="0">
              <a:latin typeface="Kievit Offc" panose="020B0504030101020102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22757" y="5485628"/>
            <a:ext cx="19602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Recovery housing, peer support, </a:t>
            </a:r>
            <a:endParaRPr lang="en-US" sz="1600" dirty="0">
              <a:latin typeface="Kievit Offc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058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SU RGB 2018">
      <a:dk1>
        <a:sysClr val="windowText" lastClr="000000"/>
      </a:dk1>
      <a:lt1>
        <a:sysClr val="window" lastClr="FFFFFF"/>
      </a:lt1>
      <a:dk2>
        <a:srgbClr val="8E9089"/>
      </a:dk2>
      <a:lt2>
        <a:srgbClr val="B7A99A"/>
      </a:lt2>
      <a:accent1>
        <a:srgbClr val="D73F0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itle page (Option One) Master">
  <a:themeElements>
    <a:clrScheme name="CPCCO Theme Colors">
      <a:dk1>
        <a:srgbClr val="009681"/>
      </a:dk1>
      <a:lt1>
        <a:srgbClr val="FFFFFF"/>
      </a:lt1>
      <a:dk2>
        <a:srgbClr val="155B7C"/>
      </a:dk2>
      <a:lt2>
        <a:srgbClr val="FFFFFF"/>
      </a:lt2>
      <a:accent1>
        <a:srgbClr val="165C7D"/>
      </a:accent1>
      <a:accent2>
        <a:srgbClr val="009781"/>
      </a:accent2>
      <a:accent3>
        <a:srgbClr val="A29282"/>
      </a:accent3>
      <a:accent4>
        <a:srgbClr val="E09600"/>
      </a:accent4>
      <a:accent5>
        <a:srgbClr val="7BAFD3"/>
      </a:accent5>
      <a:accent6>
        <a:srgbClr val="91D6AC"/>
      </a:accent6>
      <a:hlink>
        <a:srgbClr val="003B70"/>
      </a:hlink>
      <a:folHlink>
        <a:srgbClr val="00A7B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ody Master">
  <a:themeElements>
    <a:clrScheme name="CPCCO Theme Colors">
      <a:dk1>
        <a:srgbClr val="009681"/>
      </a:dk1>
      <a:lt1>
        <a:srgbClr val="FFFFFF"/>
      </a:lt1>
      <a:dk2>
        <a:srgbClr val="155B7C"/>
      </a:dk2>
      <a:lt2>
        <a:srgbClr val="FFFFFF"/>
      </a:lt2>
      <a:accent1>
        <a:srgbClr val="165C7D"/>
      </a:accent1>
      <a:accent2>
        <a:srgbClr val="009781"/>
      </a:accent2>
      <a:accent3>
        <a:srgbClr val="A29282"/>
      </a:accent3>
      <a:accent4>
        <a:srgbClr val="E09600"/>
      </a:accent4>
      <a:accent5>
        <a:srgbClr val="7BAFD3"/>
      </a:accent5>
      <a:accent6>
        <a:srgbClr val="91D6AC"/>
      </a:accent6>
      <a:hlink>
        <a:srgbClr val="003B70"/>
      </a:hlink>
      <a:folHlink>
        <a:srgbClr val="00A7B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000"/>
          </a:lnSpc>
          <a:spcAft>
            <a:spcPts val="600"/>
          </a:spcAft>
          <a:defRPr sz="1400" b="0" i="0" kern="1200" spc="0" dirty="0" err="1" smtClean="0">
            <a:solidFill>
              <a:schemeClr val="tx1">
                <a:lumMod val="85000"/>
                <a:lumOff val="15000"/>
              </a:schemeClr>
            </a:solidFill>
            <a:latin typeface="Calibri Light"/>
            <a:cs typeface="Calibri Ligh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aster Closing page">
  <a:themeElements>
    <a:clrScheme name="CPCCO Theme Colors">
      <a:dk1>
        <a:srgbClr val="009681"/>
      </a:dk1>
      <a:lt1>
        <a:srgbClr val="FFFFFF"/>
      </a:lt1>
      <a:dk2>
        <a:srgbClr val="155B7C"/>
      </a:dk2>
      <a:lt2>
        <a:srgbClr val="FFFFFF"/>
      </a:lt2>
      <a:accent1>
        <a:srgbClr val="165C7D"/>
      </a:accent1>
      <a:accent2>
        <a:srgbClr val="009781"/>
      </a:accent2>
      <a:accent3>
        <a:srgbClr val="A29282"/>
      </a:accent3>
      <a:accent4>
        <a:srgbClr val="E09600"/>
      </a:accent4>
      <a:accent5>
        <a:srgbClr val="7BAFD3"/>
      </a:accent5>
      <a:accent6>
        <a:srgbClr val="91D6AC"/>
      </a:accent6>
      <a:hlink>
        <a:srgbClr val="003B70"/>
      </a:hlink>
      <a:folHlink>
        <a:srgbClr val="00A7B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298</Words>
  <Application>Microsoft Office PowerPoint</Application>
  <PresentationFormat>Widescreen</PresentationFormat>
  <Paragraphs>51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Kievit Offc</vt:lpstr>
      <vt:lpstr>Stratum2 Black</vt:lpstr>
      <vt:lpstr>Stratum2 Medium</vt:lpstr>
      <vt:lpstr>Office Theme</vt:lpstr>
      <vt:lpstr>1_Title page (Option One) Master</vt:lpstr>
      <vt:lpstr>Body Master</vt:lpstr>
      <vt:lpstr>Master Closing page</vt:lpstr>
      <vt:lpstr>Welcome to Conversations about  Behavioral Health</vt:lpstr>
      <vt:lpstr>Where we  are going …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Conversations about  Mental Health in Tillamook County</dc:title>
  <dc:creator>Linnell, Dusti</dc:creator>
  <cp:lastModifiedBy>Linnell, Dusti</cp:lastModifiedBy>
  <cp:revision>101</cp:revision>
  <cp:lastPrinted>2023-07-05T17:02:42Z</cp:lastPrinted>
  <dcterms:created xsi:type="dcterms:W3CDTF">2021-09-08T16:17:30Z</dcterms:created>
  <dcterms:modified xsi:type="dcterms:W3CDTF">2024-07-16T15:27:33Z</dcterms:modified>
</cp:coreProperties>
</file>