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7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86B616-1629-4122-AB93-9970D1D2BF19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2B0776-67B7-4B8F-8AE3-46127B1AE23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1. Assess behavioral health in Columbia County</a:t>
          </a:r>
        </a:p>
      </dgm:t>
    </dgm:pt>
    <dgm:pt modelId="{19918481-AB7D-4B62-8AC1-4B86FADDCFF4}" type="parTrans" cxnId="{4870BD3E-EB29-483F-AA37-1178CECEA3ED}">
      <dgm:prSet/>
      <dgm:spPr/>
      <dgm:t>
        <a:bodyPr/>
        <a:lstStyle/>
        <a:p>
          <a:endParaRPr lang="en-US"/>
        </a:p>
      </dgm:t>
    </dgm:pt>
    <dgm:pt modelId="{EB3325E7-0B7D-4C61-B75B-17CB6FF95073}" type="sibTrans" cxnId="{4870BD3E-EB29-483F-AA37-1178CECEA3ED}">
      <dgm:prSet/>
      <dgm:spPr/>
      <dgm:t>
        <a:bodyPr/>
        <a:lstStyle/>
        <a:p>
          <a:endParaRPr lang="en-US"/>
        </a:p>
      </dgm:t>
    </dgm:pt>
    <dgm:pt modelId="{A5B49937-BAAE-480B-B3F2-F0E8C892EBF5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2. Inventory programs, services, and actions</a:t>
          </a:r>
        </a:p>
      </dgm:t>
    </dgm:pt>
    <dgm:pt modelId="{1EA0A673-8E6B-49D7-BF39-49130E30FAD0}" type="parTrans" cxnId="{3AEA875B-CABB-47F2-8A0F-98CB8B33AEA0}">
      <dgm:prSet/>
      <dgm:spPr/>
      <dgm:t>
        <a:bodyPr/>
        <a:lstStyle/>
        <a:p>
          <a:endParaRPr lang="en-US"/>
        </a:p>
      </dgm:t>
    </dgm:pt>
    <dgm:pt modelId="{D5F7EC3E-3E7C-44AA-BDDA-AA86947F266A}" type="sibTrans" cxnId="{3AEA875B-CABB-47F2-8A0F-98CB8B33AEA0}">
      <dgm:prSet/>
      <dgm:spPr/>
      <dgm:t>
        <a:bodyPr/>
        <a:lstStyle/>
        <a:p>
          <a:endParaRPr lang="en-US"/>
        </a:p>
      </dgm:t>
    </dgm:pt>
    <dgm:pt modelId="{8CC1EFEA-A213-468D-974C-91A8118C13E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3. Assess strengths and gaps</a:t>
          </a:r>
        </a:p>
      </dgm:t>
    </dgm:pt>
    <dgm:pt modelId="{ECA5AAC6-1FE7-4CC0-8A86-315C77F85265}" type="parTrans" cxnId="{EBB98AE7-F20B-4B67-A2AF-082B55F1605D}">
      <dgm:prSet/>
      <dgm:spPr/>
      <dgm:t>
        <a:bodyPr/>
        <a:lstStyle/>
        <a:p>
          <a:endParaRPr lang="en-US"/>
        </a:p>
      </dgm:t>
    </dgm:pt>
    <dgm:pt modelId="{F40A908E-EEF9-4104-94F6-9B404BFD1EE6}" type="sibTrans" cxnId="{EBB98AE7-F20B-4B67-A2AF-082B55F1605D}">
      <dgm:prSet/>
      <dgm:spPr/>
      <dgm:t>
        <a:bodyPr/>
        <a:lstStyle/>
        <a:p>
          <a:endParaRPr lang="en-US"/>
        </a:p>
      </dgm:t>
    </dgm:pt>
    <dgm:pt modelId="{1FC4FC9B-90E4-4EB3-A0BE-752A3D66D0B9}">
      <dgm:prSet phldrT="[Text]"/>
      <dgm:spPr/>
      <dgm:t>
        <a:bodyPr/>
        <a:lstStyle/>
        <a:p>
          <a:r>
            <a:rPr lang="en-US" dirty="0">
              <a:solidFill>
                <a:schemeClr val="accent2"/>
              </a:solidFill>
              <a:latin typeface="Stratum2 Black" panose="020B0506030000020004" pitchFamily="34" charset="0"/>
            </a:rPr>
            <a:t>4. Identify solutions and create priorities for action</a:t>
          </a:r>
        </a:p>
      </dgm:t>
    </dgm:pt>
    <dgm:pt modelId="{3A092271-958B-40E2-A355-8EDA0CB910B2}" type="parTrans" cxnId="{1BA75EC2-90FD-498D-A007-3BA45BE90723}">
      <dgm:prSet/>
      <dgm:spPr/>
      <dgm:t>
        <a:bodyPr/>
        <a:lstStyle/>
        <a:p>
          <a:endParaRPr lang="en-US"/>
        </a:p>
      </dgm:t>
    </dgm:pt>
    <dgm:pt modelId="{E2AD021C-766D-4A78-BF8C-E9C9E9B1AB23}" type="sibTrans" cxnId="{1BA75EC2-90FD-498D-A007-3BA45BE90723}">
      <dgm:prSet/>
      <dgm:spPr/>
      <dgm:t>
        <a:bodyPr/>
        <a:lstStyle/>
        <a:p>
          <a:endParaRPr lang="en-US"/>
        </a:p>
      </dgm:t>
    </dgm:pt>
    <dgm:pt modelId="{478A56BB-0235-4361-829F-9C29B6E1A010}" type="pres">
      <dgm:prSet presAssocID="{B786B616-1629-4122-AB93-9970D1D2BF19}" presName="Name0" presStyleCnt="0">
        <dgm:presLayoutVars>
          <dgm:chMax val="4"/>
          <dgm:resizeHandles val="exact"/>
        </dgm:presLayoutVars>
      </dgm:prSet>
      <dgm:spPr/>
    </dgm:pt>
    <dgm:pt modelId="{87B374EA-FA40-4208-9434-4FFC6E7F8999}" type="pres">
      <dgm:prSet presAssocID="{B786B616-1629-4122-AB93-9970D1D2BF19}" presName="ellipse" presStyleLbl="trBgShp" presStyleIdx="0" presStyleCnt="1"/>
      <dgm:spPr>
        <a:solidFill>
          <a:schemeClr val="accent3">
            <a:alpha val="40000"/>
          </a:schemeClr>
        </a:solidFill>
      </dgm:spPr>
    </dgm:pt>
    <dgm:pt modelId="{EEE4CFD4-1955-43FC-98A8-E8FB37BEFF10}" type="pres">
      <dgm:prSet presAssocID="{B786B616-1629-4122-AB93-9970D1D2BF19}" presName="arrow1" presStyleLbl="fgShp" presStyleIdx="0" presStyleCnt="1" custLinFactNeighborY="28788"/>
      <dgm:spPr>
        <a:solidFill>
          <a:schemeClr val="tx2"/>
        </a:solidFill>
      </dgm:spPr>
    </dgm:pt>
    <dgm:pt modelId="{710F61D5-BFBA-4988-A846-D9FCC26645AC}" type="pres">
      <dgm:prSet presAssocID="{B786B616-1629-4122-AB93-9970D1D2BF19}" presName="rectangle" presStyleLbl="revTx" presStyleIdx="0" presStyleCnt="1" custScaleX="180072">
        <dgm:presLayoutVars>
          <dgm:bulletEnabled val="1"/>
        </dgm:presLayoutVars>
      </dgm:prSet>
      <dgm:spPr/>
    </dgm:pt>
    <dgm:pt modelId="{7AFA5A0A-F8BE-4201-9BA2-69A0D3CCE363}" type="pres">
      <dgm:prSet presAssocID="{A5B49937-BAAE-480B-B3F2-F0E8C892EBF5}" presName="item1" presStyleLbl="node1" presStyleIdx="0" presStyleCnt="3">
        <dgm:presLayoutVars>
          <dgm:bulletEnabled val="1"/>
        </dgm:presLayoutVars>
      </dgm:prSet>
      <dgm:spPr/>
    </dgm:pt>
    <dgm:pt modelId="{BEEF0F0C-BFB0-4831-AA7B-8AC58AFE5A17}" type="pres">
      <dgm:prSet presAssocID="{8CC1EFEA-A213-468D-974C-91A8118C13E2}" presName="item2" presStyleLbl="node1" presStyleIdx="1" presStyleCnt="3">
        <dgm:presLayoutVars>
          <dgm:bulletEnabled val="1"/>
        </dgm:presLayoutVars>
      </dgm:prSet>
      <dgm:spPr/>
    </dgm:pt>
    <dgm:pt modelId="{C2019724-9E75-47E8-8014-D5297DAACA03}" type="pres">
      <dgm:prSet presAssocID="{1FC4FC9B-90E4-4EB3-A0BE-752A3D66D0B9}" presName="item3" presStyleLbl="node1" presStyleIdx="2" presStyleCnt="3" custAng="0" custLinFactNeighborX="0">
        <dgm:presLayoutVars>
          <dgm:bulletEnabled val="1"/>
        </dgm:presLayoutVars>
      </dgm:prSet>
      <dgm:spPr/>
    </dgm:pt>
    <dgm:pt modelId="{A7440678-6189-4AC5-99D7-ADE0A5782BD3}" type="pres">
      <dgm:prSet presAssocID="{B786B616-1629-4122-AB93-9970D1D2BF19}" presName="funnel" presStyleLbl="trAlignAcc1" presStyleIdx="0" presStyleCnt="1" custLinFactNeighborY="4113"/>
      <dgm:spPr>
        <a:ln>
          <a:solidFill>
            <a:schemeClr val="bg2"/>
          </a:solidFill>
        </a:ln>
      </dgm:spPr>
    </dgm:pt>
  </dgm:ptLst>
  <dgm:cxnLst>
    <dgm:cxn modelId="{DFE9D90C-BC5E-42BD-B96E-30135D48CBA6}" type="presOf" srcId="{1FC4FC9B-90E4-4EB3-A0BE-752A3D66D0B9}" destId="{710F61D5-BFBA-4988-A846-D9FCC26645AC}" srcOrd="0" destOrd="0" presId="urn:microsoft.com/office/officeart/2005/8/layout/funnel1"/>
    <dgm:cxn modelId="{7090391B-0E19-4533-B1A6-A93573D2CE91}" type="presOf" srcId="{EE2B0776-67B7-4B8F-8AE3-46127B1AE232}" destId="{C2019724-9E75-47E8-8014-D5297DAACA03}" srcOrd="0" destOrd="0" presId="urn:microsoft.com/office/officeart/2005/8/layout/funnel1"/>
    <dgm:cxn modelId="{BA8ED52F-EE14-4270-BEA8-E697B41F5F55}" type="presOf" srcId="{A5B49937-BAAE-480B-B3F2-F0E8C892EBF5}" destId="{BEEF0F0C-BFB0-4831-AA7B-8AC58AFE5A17}" srcOrd="0" destOrd="0" presId="urn:microsoft.com/office/officeart/2005/8/layout/funnel1"/>
    <dgm:cxn modelId="{4870BD3E-EB29-483F-AA37-1178CECEA3ED}" srcId="{B786B616-1629-4122-AB93-9970D1D2BF19}" destId="{EE2B0776-67B7-4B8F-8AE3-46127B1AE232}" srcOrd="0" destOrd="0" parTransId="{19918481-AB7D-4B62-8AC1-4B86FADDCFF4}" sibTransId="{EB3325E7-0B7D-4C61-B75B-17CB6FF95073}"/>
    <dgm:cxn modelId="{3AEA875B-CABB-47F2-8A0F-98CB8B33AEA0}" srcId="{B786B616-1629-4122-AB93-9970D1D2BF19}" destId="{A5B49937-BAAE-480B-B3F2-F0E8C892EBF5}" srcOrd="1" destOrd="0" parTransId="{1EA0A673-8E6B-49D7-BF39-49130E30FAD0}" sibTransId="{D5F7EC3E-3E7C-44AA-BDDA-AA86947F266A}"/>
    <dgm:cxn modelId="{B48C0ABC-185B-44EE-848E-8D9F9FDE5A03}" type="presOf" srcId="{8CC1EFEA-A213-468D-974C-91A8118C13E2}" destId="{7AFA5A0A-F8BE-4201-9BA2-69A0D3CCE363}" srcOrd="0" destOrd="0" presId="urn:microsoft.com/office/officeart/2005/8/layout/funnel1"/>
    <dgm:cxn modelId="{1BA75EC2-90FD-498D-A007-3BA45BE90723}" srcId="{B786B616-1629-4122-AB93-9970D1D2BF19}" destId="{1FC4FC9B-90E4-4EB3-A0BE-752A3D66D0B9}" srcOrd="3" destOrd="0" parTransId="{3A092271-958B-40E2-A355-8EDA0CB910B2}" sibTransId="{E2AD021C-766D-4A78-BF8C-E9C9E9B1AB23}"/>
    <dgm:cxn modelId="{EBB98AE7-F20B-4B67-A2AF-082B55F1605D}" srcId="{B786B616-1629-4122-AB93-9970D1D2BF19}" destId="{8CC1EFEA-A213-468D-974C-91A8118C13E2}" srcOrd="2" destOrd="0" parTransId="{ECA5AAC6-1FE7-4CC0-8A86-315C77F85265}" sibTransId="{F40A908E-EEF9-4104-94F6-9B404BFD1EE6}"/>
    <dgm:cxn modelId="{32EE88F7-76D9-47D0-BDB0-ABB469D91435}" type="presOf" srcId="{B786B616-1629-4122-AB93-9970D1D2BF19}" destId="{478A56BB-0235-4361-829F-9C29B6E1A010}" srcOrd="0" destOrd="0" presId="urn:microsoft.com/office/officeart/2005/8/layout/funnel1"/>
    <dgm:cxn modelId="{1BF416D8-96B6-4B12-B27F-4DF4612EBE20}" type="presParOf" srcId="{478A56BB-0235-4361-829F-9C29B6E1A010}" destId="{87B374EA-FA40-4208-9434-4FFC6E7F8999}" srcOrd="0" destOrd="0" presId="urn:microsoft.com/office/officeart/2005/8/layout/funnel1"/>
    <dgm:cxn modelId="{20FFAD7E-84AF-4D00-8850-15D1FC4254FC}" type="presParOf" srcId="{478A56BB-0235-4361-829F-9C29B6E1A010}" destId="{EEE4CFD4-1955-43FC-98A8-E8FB37BEFF10}" srcOrd="1" destOrd="0" presId="urn:microsoft.com/office/officeart/2005/8/layout/funnel1"/>
    <dgm:cxn modelId="{0D2D4C33-6B18-490B-BC65-348D1BA084FA}" type="presParOf" srcId="{478A56BB-0235-4361-829F-9C29B6E1A010}" destId="{710F61D5-BFBA-4988-A846-D9FCC26645AC}" srcOrd="2" destOrd="0" presId="urn:microsoft.com/office/officeart/2005/8/layout/funnel1"/>
    <dgm:cxn modelId="{F4004F2C-1C32-4E2B-82A8-61F4BE53DDF6}" type="presParOf" srcId="{478A56BB-0235-4361-829F-9C29B6E1A010}" destId="{7AFA5A0A-F8BE-4201-9BA2-69A0D3CCE363}" srcOrd="3" destOrd="0" presId="urn:microsoft.com/office/officeart/2005/8/layout/funnel1"/>
    <dgm:cxn modelId="{77965FDA-926D-4505-BA6C-90CBBB4C4725}" type="presParOf" srcId="{478A56BB-0235-4361-829F-9C29B6E1A010}" destId="{BEEF0F0C-BFB0-4831-AA7B-8AC58AFE5A17}" srcOrd="4" destOrd="0" presId="urn:microsoft.com/office/officeart/2005/8/layout/funnel1"/>
    <dgm:cxn modelId="{99130680-A36D-4B0D-A33E-4F49638561D6}" type="presParOf" srcId="{478A56BB-0235-4361-829F-9C29B6E1A010}" destId="{C2019724-9E75-47E8-8014-D5297DAACA03}" srcOrd="5" destOrd="0" presId="urn:microsoft.com/office/officeart/2005/8/layout/funnel1"/>
    <dgm:cxn modelId="{FEA85409-E7F6-46DB-8630-E31A7587393C}" type="presParOf" srcId="{478A56BB-0235-4361-829F-9C29B6E1A010}" destId="{A7440678-6189-4AC5-99D7-ADE0A5782BD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374EA-FA40-4208-9434-4FFC6E7F8999}">
      <dsp:nvSpPr>
        <dsp:cNvPr id="0" name=""/>
        <dsp:cNvSpPr/>
      </dsp:nvSpPr>
      <dsp:spPr>
        <a:xfrm>
          <a:off x="3322796" y="278606"/>
          <a:ext cx="5529262" cy="1920240"/>
        </a:xfrm>
        <a:prstGeom prst="ellipse">
          <a:avLst/>
        </a:prstGeom>
        <a:solidFill>
          <a:schemeClr val="accent3"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E4CFD4-1955-43FC-98A8-E8FB37BEFF10}">
      <dsp:nvSpPr>
        <dsp:cNvPr id="0" name=""/>
        <dsp:cNvSpPr/>
      </dsp:nvSpPr>
      <dsp:spPr>
        <a:xfrm>
          <a:off x="5560218" y="5178050"/>
          <a:ext cx="1071562" cy="685800"/>
        </a:xfrm>
        <a:prstGeom prst="downArrow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F61D5-BFBA-4988-A846-D9FCC26645AC}">
      <dsp:nvSpPr>
        <dsp:cNvPr id="0" name=""/>
        <dsp:cNvSpPr/>
      </dsp:nvSpPr>
      <dsp:spPr>
        <a:xfrm>
          <a:off x="1464998" y="5529262"/>
          <a:ext cx="9262003" cy="1285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accent2"/>
              </a:solidFill>
              <a:latin typeface="Stratum2 Black" panose="020B0506030000020004" pitchFamily="34" charset="0"/>
            </a:rPr>
            <a:t>4. Identify solutions and create priorities for action</a:t>
          </a:r>
        </a:p>
      </dsp:txBody>
      <dsp:txXfrm>
        <a:off x="1464998" y="5529262"/>
        <a:ext cx="9262003" cy="1285875"/>
      </dsp:txXfrm>
    </dsp:sp>
    <dsp:sp modelId="{7AFA5A0A-F8BE-4201-9BA2-69A0D3CCE363}">
      <dsp:nvSpPr>
        <dsp:cNvPr id="0" name=""/>
        <dsp:cNvSpPr/>
      </dsp:nvSpPr>
      <dsp:spPr>
        <a:xfrm>
          <a:off x="5333047" y="2347150"/>
          <a:ext cx="1928812" cy="1928812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3. Assess strengths and gaps</a:t>
          </a:r>
        </a:p>
      </dsp:txBody>
      <dsp:txXfrm>
        <a:off x="5615515" y="2629618"/>
        <a:ext cx="1363876" cy="1363876"/>
      </dsp:txXfrm>
    </dsp:sp>
    <dsp:sp modelId="{BEEF0F0C-BFB0-4831-AA7B-8AC58AFE5A17}">
      <dsp:nvSpPr>
        <dsp:cNvPr id="0" name=""/>
        <dsp:cNvSpPr/>
      </dsp:nvSpPr>
      <dsp:spPr>
        <a:xfrm>
          <a:off x="3952875" y="900112"/>
          <a:ext cx="1928812" cy="1928812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2. Inventory programs, services, and actions</a:t>
          </a:r>
        </a:p>
      </dsp:txBody>
      <dsp:txXfrm>
        <a:off x="4235343" y="1182580"/>
        <a:ext cx="1363876" cy="1363876"/>
      </dsp:txXfrm>
    </dsp:sp>
    <dsp:sp modelId="{C2019724-9E75-47E8-8014-D5297DAACA03}">
      <dsp:nvSpPr>
        <dsp:cNvPr id="0" name=""/>
        <dsp:cNvSpPr/>
      </dsp:nvSpPr>
      <dsp:spPr>
        <a:xfrm>
          <a:off x="5924550" y="433768"/>
          <a:ext cx="1928812" cy="1928812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1. Assess behavioral health in Columbia County</a:t>
          </a:r>
        </a:p>
      </dsp:txBody>
      <dsp:txXfrm>
        <a:off x="6207018" y="716236"/>
        <a:ext cx="1363876" cy="1363876"/>
      </dsp:txXfrm>
    </dsp:sp>
    <dsp:sp modelId="{A7440678-6189-4AC5-99D7-ADE0A5782BD3}">
      <dsp:nvSpPr>
        <dsp:cNvPr id="0" name=""/>
        <dsp:cNvSpPr/>
      </dsp:nvSpPr>
      <dsp:spPr>
        <a:xfrm>
          <a:off x="3095625" y="240311"/>
          <a:ext cx="6000750" cy="48006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48F19-FEFA-47A7-A5A7-C60A24F5A41A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8B5D5-8177-4C62-A193-4E9904D44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1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36D4-BF9D-4CB8-A346-C904EC249B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62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7394-8B92-4F77-B4E0-DEE6ECAC4B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1029-E785-4851-997F-ADD36C83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9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7394-8B92-4F77-B4E0-DEE6ECAC4B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1029-E785-4851-997F-ADD36C83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85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7394-8B92-4F77-B4E0-DEE6ECAC4B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1029-E785-4851-997F-ADD36C83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0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7394-8B92-4F77-B4E0-DEE6ECAC4B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1029-E785-4851-997F-ADD36C83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5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7394-8B92-4F77-B4E0-DEE6ECAC4B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1029-E785-4851-997F-ADD36C83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7394-8B92-4F77-B4E0-DEE6ECAC4B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1029-E785-4851-997F-ADD36C83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7394-8B92-4F77-B4E0-DEE6ECAC4B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1029-E785-4851-997F-ADD36C83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84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7394-8B92-4F77-B4E0-DEE6ECAC4B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1029-E785-4851-997F-ADD36C83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8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7394-8B92-4F77-B4E0-DEE6ECAC4B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1029-E785-4851-997F-ADD36C83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7394-8B92-4F77-B4E0-DEE6ECAC4B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1029-E785-4851-997F-ADD36C83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74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7394-8B92-4F77-B4E0-DEE6ECAC4B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1029-E785-4851-997F-ADD36C83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7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B7394-8B92-4F77-B4E0-DEE6ECAC4B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81029-E785-4851-997F-ADD36C83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4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58591"/>
            <a:ext cx="9144000" cy="23876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Stratum2 Black" panose="020B0506030000020004" pitchFamily="34" charset="0"/>
              </a:rPr>
              <a:t>Welcome to</a:t>
            </a:r>
            <a:br>
              <a:rPr lang="en-US" dirty="0"/>
            </a:br>
            <a:r>
              <a:rPr lang="en-US" b="1" dirty="0">
                <a:latin typeface="Stratum2 Black" panose="020B0506030000020004" pitchFamily="34" charset="0"/>
              </a:rPr>
              <a:t>Conversations about </a:t>
            </a:r>
            <a:br>
              <a:rPr lang="en-US" b="1" dirty="0">
                <a:latin typeface="Stratum2 Black" panose="020B0506030000020004" pitchFamily="34" charset="0"/>
              </a:rPr>
            </a:br>
            <a:r>
              <a:rPr lang="en-US" b="1" dirty="0">
                <a:latin typeface="Stratum2 Black" panose="020B0506030000020004" pitchFamily="34" charset="0"/>
              </a:rPr>
              <a:t>Behavioral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8185" y="4244744"/>
            <a:ext cx="9144000" cy="1655762"/>
          </a:xfrm>
        </p:spPr>
        <p:txBody>
          <a:bodyPr>
            <a:normAutofit fontScale="85000" lnSpcReduction="10000"/>
          </a:bodyPr>
          <a:lstStyle/>
          <a:p>
            <a:endParaRPr lang="en-US" sz="3600" dirty="0">
              <a:latin typeface="Stratum2 Black" panose="020B0506030000020004" pitchFamily="34" charset="0"/>
            </a:endParaRPr>
          </a:p>
          <a:p>
            <a:endParaRPr lang="en-US" sz="3600" dirty="0">
              <a:latin typeface="Stratum2 Black" panose="020B0506030000020004" pitchFamily="34" charset="0"/>
            </a:endParaRPr>
          </a:p>
          <a:p>
            <a:r>
              <a:rPr lang="en-US" sz="3600" dirty="0">
                <a:latin typeface="Stratum2 Black" panose="020B0506030000020004" pitchFamily="34" charset="0"/>
              </a:rPr>
              <a:t>Part 2: Create a Map of the Behavioral Health System </a:t>
            </a:r>
          </a:p>
        </p:txBody>
      </p:sp>
    </p:spTree>
    <p:extLst>
      <p:ext uri="{BB962C8B-B14F-4D97-AF65-F5344CB8AC3E}">
        <p14:creationId xmlns:p14="http://schemas.microsoft.com/office/powerpoint/2010/main" val="86057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637" y="544563"/>
            <a:ext cx="3094704" cy="1011391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Stratum2 Black" panose="020B0506030000020004" pitchFamily="34" charset="0"/>
              </a:rPr>
              <a:t>Where we </a:t>
            </a:r>
            <a:br>
              <a:rPr lang="en-US" sz="4000" dirty="0">
                <a:latin typeface="Stratum2 Black" panose="020B0506030000020004" pitchFamily="34" charset="0"/>
              </a:rPr>
            </a:br>
            <a:r>
              <a:rPr lang="en-US" sz="4000" dirty="0">
                <a:latin typeface="Stratum2 Black" panose="020B0506030000020004" pitchFamily="34" charset="0"/>
              </a:rPr>
              <a:t>are going …</a:t>
            </a:r>
          </a:p>
        </p:txBody>
      </p:sp>
    </p:spTree>
    <p:extLst>
      <p:ext uri="{BB962C8B-B14F-4D97-AF65-F5344CB8AC3E}">
        <p14:creationId xmlns:p14="http://schemas.microsoft.com/office/powerpoint/2010/main" val="185684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Kievit Offc" panose="020B0504030101020102" pitchFamily="34" charset="0"/>
              </a:rPr>
              <a:t>What does our ideal behavioral health system look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Kievit Offc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is it ideal for?</a:t>
            </a:r>
            <a:endParaRPr lang="en-US" altLang="en-US" sz="1600" dirty="0">
              <a:latin typeface="Kievit Offc" panose="020B0504030101020102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Kievit Offc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structures and/or processes would we have in place?</a:t>
            </a:r>
            <a:endParaRPr lang="en-US" altLang="en-US" sz="1600" dirty="0">
              <a:latin typeface="Kievit Offc" panose="020B0504030101020102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Kievit Offc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would people know/learn about the services available?</a:t>
            </a:r>
            <a:endParaRPr lang="en-US" altLang="en-US" sz="1600" dirty="0">
              <a:latin typeface="Kievit Offc" panose="020B0504030101020102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Kievit Offc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would it support the whole person?</a:t>
            </a:r>
            <a:endParaRPr lang="en-US" altLang="en-US" sz="1600" dirty="0">
              <a:latin typeface="Kievit Offc" panose="020B0504030101020102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Kievit Offc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would it support social determinants of health (income, education, housing, food, etc.)</a:t>
            </a:r>
            <a:r>
              <a:rPr lang="en-US" altLang="en-US" b="1" dirty="0">
                <a:latin typeface="Kievit Offc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en-US" sz="1600" dirty="0">
              <a:latin typeface="Kievit Offc" panose="020B0504030101020102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br>
              <a:rPr lang="en-US" altLang="en-US" dirty="0">
                <a:latin typeface="Kievit Offc" panose="020B0504030101020102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altLang="en-US" sz="1600" dirty="0">
              <a:latin typeface="Kievit Offc" panose="020B0504030101020102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4400" dirty="0">
              <a:latin typeface="Kievit Offc" panose="020B0504030101020102" pitchFamily="34" charset="0"/>
            </a:endParaRPr>
          </a:p>
          <a:p>
            <a:endParaRPr lang="en-US" dirty="0">
              <a:latin typeface="Kievit Offc" panose="020B0504030101020102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15762" y="265258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6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893" y="681037"/>
            <a:ext cx="7633447" cy="1325563"/>
          </a:xfrm>
        </p:spPr>
        <p:txBody>
          <a:bodyPr/>
          <a:lstStyle/>
          <a:p>
            <a:r>
              <a:rPr lang="en-US" dirty="0">
                <a:latin typeface="Aptos" panose="020B0004020202020204" pitchFamily="34" charset="0"/>
              </a:rPr>
              <a:t>What are our strengths?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988" y="1825625"/>
            <a:ext cx="7982212" cy="4351338"/>
          </a:xfrm>
        </p:spPr>
        <p:txBody>
          <a:bodyPr/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working well?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is being served well by the system?</a:t>
            </a:r>
            <a:endParaRPr lang="en-US" altLang="en-US" sz="1600" dirty="0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coalitions and partnerships exist that strengthen the system?</a:t>
            </a:r>
            <a:endParaRPr lang="en-US" altLang="en-US" sz="1600" dirty="0">
              <a:latin typeface="Aptos" panose="020B00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br>
              <a:rPr lang="en-US" altLang="en-US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altLang="en-US" sz="1600" dirty="0">
              <a:latin typeface="Aptos" panose="020B00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4400" dirty="0">
              <a:latin typeface="Aptos" panose="020B0004020202020204" pitchFamily="34" charset="0"/>
            </a:endParaRPr>
          </a:p>
          <a:p>
            <a:endParaRPr lang="en-US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88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0" y="392019"/>
            <a:ext cx="8525435" cy="1325563"/>
          </a:xfrm>
        </p:spPr>
        <p:txBody>
          <a:bodyPr/>
          <a:lstStyle/>
          <a:p>
            <a:r>
              <a:rPr lang="en-US" dirty="0">
                <a:latin typeface="Aptos" panose="020B0004020202020204" pitchFamily="34" charset="0"/>
              </a:rPr>
              <a:t>What are our gaps and challenges?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52519"/>
            <a:ext cx="9897036" cy="4351338"/>
          </a:xfrm>
        </p:spPr>
        <p:txBody>
          <a:bodyPr>
            <a:norm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prevents people from accessing the services available?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is not being served well by our system?</a:t>
            </a:r>
            <a:endParaRPr lang="en-US" altLang="en-US" sz="1600" dirty="0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programs and services do community members need that don’t currently exist?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challenges that prevent your organization from being able to support behavioral health? What supports/systems do you need to overcome those challenges?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supports do behavioral health workers need?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br>
              <a:rPr lang="en-US" altLang="en-US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altLang="en-US" sz="1600" dirty="0">
              <a:latin typeface="Aptos" panose="020B00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4400" dirty="0">
              <a:latin typeface="Aptos" panose="020B0004020202020204" pitchFamily="34" charset="0"/>
            </a:endParaRPr>
          </a:p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15762" y="265258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8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SU RGB 2018">
      <a:dk1>
        <a:sysClr val="windowText" lastClr="000000"/>
      </a:dk1>
      <a:lt1>
        <a:sysClr val="window" lastClr="FFFFFF"/>
      </a:lt1>
      <a:dk2>
        <a:srgbClr val="8E9089"/>
      </a:dk2>
      <a:lt2>
        <a:srgbClr val="B7A99A"/>
      </a:lt2>
      <a:accent1>
        <a:srgbClr val="D73F0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230</Words>
  <Application>Microsoft Office PowerPoint</Application>
  <PresentationFormat>Widescreen</PresentationFormat>
  <Paragraphs>31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Kievit Offc</vt:lpstr>
      <vt:lpstr>Stratum2 Black</vt:lpstr>
      <vt:lpstr>Office Theme</vt:lpstr>
      <vt:lpstr>Welcome to Conversations about  Behavioral Health</vt:lpstr>
      <vt:lpstr>Where we  are going …</vt:lpstr>
      <vt:lpstr>What does our ideal behavioral health system look like?</vt:lpstr>
      <vt:lpstr>What are our strengths?</vt:lpstr>
      <vt:lpstr>What are our gaps and challenges?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&amp; Recovery</dc:title>
  <dc:creator>Linnell, Dusti</dc:creator>
  <cp:lastModifiedBy>Linnell, Dusti</cp:lastModifiedBy>
  <cp:revision>49</cp:revision>
  <dcterms:created xsi:type="dcterms:W3CDTF">2021-08-25T20:17:55Z</dcterms:created>
  <dcterms:modified xsi:type="dcterms:W3CDTF">2024-07-16T15:33:29Z</dcterms:modified>
</cp:coreProperties>
</file>